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Lst>
  <p:notesMasterIdLst>
    <p:notesMasterId r:id="rId73"/>
  </p:notesMasterIdLst>
  <p:sldIdLst>
    <p:sldId id="256" r:id="rId3"/>
    <p:sldId id="257" r:id="rId4"/>
    <p:sldId id="258" r:id="rId5"/>
    <p:sldId id="259" r:id="rId6"/>
    <p:sldId id="1743" r:id="rId7"/>
    <p:sldId id="260" r:id="rId8"/>
    <p:sldId id="305" r:id="rId9"/>
    <p:sldId id="306" r:id="rId10"/>
    <p:sldId id="307" r:id="rId11"/>
    <p:sldId id="1744" r:id="rId12"/>
    <p:sldId id="308" r:id="rId13"/>
    <p:sldId id="309" r:id="rId14"/>
    <p:sldId id="310" r:id="rId15"/>
    <p:sldId id="1742" r:id="rId16"/>
    <p:sldId id="262" r:id="rId17"/>
    <p:sldId id="263" r:id="rId18"/>
    <p:sldId id="264" r:id="rId19"/>
    <p:sldId id="261" r:id="rId20"/>
    <p:sldId id="290" r:id="rId21"/>
    <p:sldId id="265" r:id="rId22"/>
    <p:sldId id="291" r:id="rId23"/>
    <p:sldId id="267" r:id="rId24"/>
    <p:sldId id="268" r:id="rId25"/>
    <p:sldId id="269" r:id="rId26"/>
    <p:sldId id="270" r:id="rId27"/>
    <p:sldId id="293" r:id="rId28"/>
    <p:sldId id="272" r:id="rId29"/>
    <p:sldId id="271" r:id="rId30"/>
    <p:sldId id="1739" r:id="rId31"/>
    <p:sldId id="273" r:id="rId32"/>
    <p:sldId id="274" r:id="rId33"/>
    <p:sldId id="294" r:id="rId34"/>
    <p:sldId id="295" r:id="rId35"/>
    <p:sldId id="275" r:id="rId36"/>
    <p:sldId id="296" r:id="rId37"/>
    <p:sldId id="277" r:id="rId38"/>
    <p:sldId id="278" r:id="rId39"/>
    <p:sldId id="319" r:id="rId40"/>
    <p:sldId id="323" r:id="rId41"/>
    <p:sldId id="315" r:id="rId42"/>
    <p:sldId id="1736" r:id="rId43"/>
    <p:sldId id="314" r:id="rId44"/>
    <p:sldId id="1737" r:id="rId45"/>
    <p:sldId id="1746" r:id="rId46"/>
    <p:sldId id="1745" r:id="rId47"/>
    <p:sldId id="1706" r:id="rId48"/>
    <p:sldId id="317" r:id="rId49"/>
    <p:sldId id="318" r:id="rId50"/>
    <p:sldId id="279" r:id="rId51"/>
    <p:sldId id="280" r:id="rId52"/>
    <p:sldId id="281" r:id="rId53"/>
    <p:sldId id="282" r:id="rId54"/>
    <p:sldId id="283" r:id="rId55"/>
    <p:sldId id="284" r:id="rId56"/>
    <p:sldId id="285" r:id="rId57"/>
    <p:sldId id="286" r:id="rId58"/>
    <p:sldId id="287" r:id="rId59"/>
    <p:sldId id="288" r:id="rId60"/>
    <p:sldId id="289" r:id="rId61"/>
    <p:sldId id="320" r:id="rId62"/>
    <p:sldId id="321" r:id="rId63"/>
    <p:sldId id="300" r:id="rId64"/>
    <p:sldId id="301" r:id="rId65"/>
    <p:sldId id="302" r:id="rId66"/>
    <p:sldId id="311" r:id="rId67"/>
    <p:sldId id="1738" r:id="rId68"/>
    <p:sldId id="322" r:id="rId69"/>
    <p:sldId id="303" r:id="rId70"/>
    <p:sldId id="1741" r:id="rId71"/>
    <p:sldId id="1740" r:id="rId7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3" d="2"/>
        <a:sy n="3" d="2"/>
      </p:scale>
      <p:origin x="0" y="0"/>
    </p:cViewPr>
  </p:notesTextViewPr>
  <p:sorterViewPr>
    <p:cViewPr varScale="1">
      <p:scale>
        <a:sx n="1" d="1"/>
        <a:sy n="1" d="1"/>
      </p:scale>
      <p:origin x="0" y="-5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f7633b2a0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f7633b2a0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 sz="1200" b="0" i="0" u="none" strike="noStrike" cap="none">
                <a:solidFill>
                  <a:schemeClr val="lt1"/>
                </a:solidFill>
                <a:latin typeface="Calibri"/>
                <a:ea typeface="Calibri"/>
                <a:cs typeface="Calibri"/>
                <a:sym typeface="Calibri"/>
              </a:rPr>
              <a:t>Immigrant Survivors of Domestic/Sexual Violence in Your Courtroom: Family Court and Civil Protection Order Cases</a:t>
            </a:r>
            <a:endParaRPr/>
          </a:p>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88" name="Google Shape;188;g3f7633b2a0_2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libri"/>
                <a:ea typeface="Calibri"/>
                <a:cs typeface="Calibri"/>
                <a:sym typeface="Calibri"/>
              </a:rPr>
              <a:pPr marL="0" marR="0" lvl="0" indent="0" algn="r" rtl="0">
                <a:spcBef>
                  <a:spcPts val="0"/>
                </a:spcBef>
                <a:spcAft>
                  <a:spcPts val="0"/>
                </a:spcAft>
                <a:buNone/>
              </a:pPr>
              <a:t>1</a:t>
            </a:fld>
            <a:endParaRPr sz="120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37c870a4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37c870a4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0966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37c870a4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37c870a4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2527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f7633b2a0_0_13: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f7633b2a0_0_13:notes"/>
          <p:cNvSpPr txBox="1">
            <a:spLocks noGrp="1"/>
          </p:cNvSpPr>
          <p:nvPr>
            <p:ph type="body" idx="1"/>
          </p:nvPr>
        </p:nvSpPr>
        <p:spPr>
          <a:xfrm>
            <a:off x="642938" y="4191000"/>
            <a:ext cx="5143500" cy="3429000"/>
          </a:xfrm>
          <a:prstGeom prst="rect">
            <a:avLst/>
          </a:prstGeom>
          <a:noFill/>
          <a:ln>
            <a:noFill/>
          </a:ln>
        </p:spPr>
        <p:txBody>
          <a:bodyPr spcFirstLastPara="1" wrap="square" lIns="86475" tIns="43225" rIns="86475" bIns="43225" anchor="t" anchorCtr="0">
            <a:noAutofit/>
          </a:bodyPr>
          <a:lstStyle/>
          <a:p>
            <a:pPr marL="0" marR="0" lvl="0" indent="0" algn="l" rtl="0">
              <a:spcBef>
                <a:spcPts val="0"/>
              </a:spcBef>
              <a:spcAft>
                <a:spcPts val="0"/>
              </a:spcAft>
              <a:buClr>
                <a:schemeClr val="dk1"/>
              </a:buClr>
              <a:buSzPts val="300"/>
              <a:buFont typeface="Calibri"/>
              <a:buNone/>
            </a:pPr>
            <a:r>
              <a:rPr lang="en" sz="2700" b="1">
                <a:solidFill>
                  <a:srgbClr val="292934"/>
                </a:solidFill>
                <a:latin typeface="Cambria"/>
                <a:ea typeface="Cambria"/>
                <a:cs typeface="Cambria"/>
                <a:sym typeface="Cambria"/>
              </a:rPr>
              <a:t>: </a:t>
            </a:r>
            <a:r>
              <a:rPr lang="en" sz="2700">
                <a:solidFill>
                  <a:srgbClr val="292934"/>
                </a:solidFill>
                <a:latin typeface="Cambria"/>
                <a:ea typeface="Cambria"/>
                <a:cs typeface="Cambria"/>
                <a:sym typeface="Cambria"/>
              </a:rPr>
              <a:t>Enforcement locational prohibitions unless comply with specific statutory and policy safeguards – includes courthouses in cases involving immigrant crime victims</a:t>
            </a:r>
            <a:endParaRPr sz="1200" b="0" i="0" u="none" strike="noStrike" cap="none">
              <a:solidFill>
                <a:schemeClr val="dk1"/>
              </a:solidFill>
              <a:latin typeface="Calibri"/>
              <a:ea typeface="Calibri"/>
              <a:cs typeface="Calibri"/>
              <a:sym typeface="Calibri"/>
            </a:endParaRPr>
          </a:p>
        </p:txBody>
      </p:sp>
      <p:sp>
        <p:nvSpPr>
          <p:cNvPr id="248" name="Google Shape;248;g3f7633b2a0_0_13:notes"/>
          <p:cNvSpPr txBox="1">
            <a:spLocks noGrp="1"/>
          </p:cNvSpPr>
          <p:nvPr>
            <p:ph type="sldNum" idx="12"/>
          </p:nvPr>
        </p:nvSpPr>
        <p:spPr>
          <a:xfrm>
            <a:off x="3641824" y="8271631"/>
            <a:ext cx="2786100" cy="436800"/>
          </a:xfrm>
          <a:prstGeom prst="rect">
            <a:avLst/>
          </a:prstGeom>
          <a:noFill/>
          <a:ln>
            <a:noFill/>
          </a:ln>
        </p:spPr>
        <p:txBody>
          <a:bodyPr spcFirstLastPara="1" wrap="square" lIns="86475" tIns="43225" rIns="86475" bIns="43225"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Calibri"/>
                <a:ea typeface="Calibri"/>
                <a:cs typeface="Calibri"/>
                <a:sym typeface="Calibri"/>
              </a:rPr>
              <a:pPr marL="0" marR="0" lvl="0" indent="0" algn="r" rtl="0">
                <a:spcBef>
                  <a:spcPts val="0"/>
                </a:spcBef>
                <a:spcAft>
                  <a:spcPts val="0"/>
                </a:spcAft>
                <a:buNone/>
              </a:pPr>
              <a:t>15</a:t>
            </a:fld>
            <a:endParaRPr sz="11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f7633b2a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3f7633b2a0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5" name="Google Shape;275;g3f7633b2a0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f7633b2a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f7633b2a0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Leslye</a:t>
            </a:r>
            <a:endParaRPr sz="1200" b="0" i="0" u="none" strike="noStrike" cap="none">
              <a:solidFill>
                <a:schemeClr val="dk1"/>
              </a:solidFill>
              <a:latin typeface="Calibri"/>
              <a:ea typeface="Calibri"/>
              <a:cs typeface="Calibri"/>
              <a:sym typeface="Calibri"/>
            </a:endParaRPr>
          </a:p>
        </p:txBody>
      </p:sp>
      <p:sp>
        <p:nvSpPr>
          <p:cNvPr id="282" name="Google Shape;282;g3f7633b2a0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f7633b2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f7633b2a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640080" lvl="1" indent="-274320" algn="l" rtl="0">
              <a:spcBef>
                <a:spcPts val="0"/>
              </a:spcBef>
              <a:spcAft>
                <a:spcPts val="0"/>
              </a:spcAft>
              <a:buClr>
                <a:schemeClr val="accent1"/>
              </a:buClr>
              <a:buSzPts val="1820"/>
              <a:buFont typeface="Noto Sans Symbols"/>
              <a:buChar char="⬜"/>
            </a:pPr>
            <a:r>
              <a:rPr lang="en" sz="2600" dirty="0">
                <a:solidFill>
                  <a:schemeClr val="dk1"/>
                </a:solidFill>
                <a:latin typeface="Questrial"/>
                <a:ea typeface="Questrial"/>
                <a:cs typeface="Questrial"/>
                <a:sym typeface="Questrial"/>
              </a:rPr>
              <a:t>In those instances in which an enforcement action in the above situations is operationally necessary, the approval of the respective Field Office Director (FOD), Special Agent in Charge (SAC), or his or her designee is required. </a:t>
            </a:r>
            <a:endParaRPr sz="2600" dirty="0">
              <a:solidFill>
                <a:schemeClr val="dk1"/>
              </a:solidFill>
              <a:latin typeface="Questrial"/>
              <a:ea typeface="Questrial"/>
              <a:cs typeface="Questrial"/>
              <a:sym typeface="Questrial"/>
            </a:endParaRPr>
          </a:p>
          <a:p>
            <a:pPr marL="320040" lvl="0" indent="-209550" algn="l" rtl="0">
              <a:spcBef>
                <a:spcPts val="700"/>
              </a:spcBef>
              <a:spcAft>
                <a:spcPts val="0"/>
              </a:spcAft>
              <a:buClr>
                <a:schemeClr val="accent2"/>
              </a:buClr>
              <a:buSzPts val="1740"/>
              <a:buFont typeface="Noto Sans Symbols"/>
              <a:buNone/>
            </a:pPr>
            <a:endParaRPr sz="2900" dirty="0">
              <a:solidFill>
                <a:schemeClr val="dk1"/>
              </a:solidFill>
              <a:latin typeface="Questrial"/>
              <a:ea typeface="Questrial"/>
              <a:cs typeface="Questrial"/>
              <a:sym typeface="Questrial"/>
            </a:endParaRPr>
          </a:p>
          <a:p>
            <a:pPr marL="320040" lvl="0" indent="-320040" algn="l" rtl="0">
              <a:spcBef>
                <a:spcPts val="700"/>
              </a:spcBef>
              <a:spcAft>
                <a:spcPts val="0"/>
              </a:spcAft>
              <a:buClr>
                <a:schemeClr val="accent2"/>
              </a:buClr>
              <a:buSzPts val="1740"/>
              <a:buFont typeface="Noto Sans Symbols"/>
              <a:buChar char="◻"/>
            </a:pPr>
            <a:endParaRPr sz="2900" dirty="0">
              <a:solidFill>
                <a:schemeClr val="dk1"/>
              </a:solidFill>
              <a:latin typeface="Questrial"/>
              <a:ea typeface="Questrial"/>
              <a:cs typeface="Questrial"/>
              <a:sym typeface="Questrial"/>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41" name="Google Shape;241;g3f7633b2a0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f7633b2a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3f7633b2a0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Judge Breall---bring</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CA—reunifiying families act—exclusion immigration status. </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WA—don’t consider imigration status. </a:t>
            </a:r>
            <a:endParaRPr sz="1200" b="0" i="0" u="none" strike="noStrike" cap="none">
              <a:solidFill>
                <a:schemeClr val="dk1"/>
              </a:solidFill>
              <a:latin typeface="Calibri"/>
              <a:ea typeface="Calibri"/>
              <a:cs typeface="Calibri"/>
              <a:sym typeface="Calibri"/>
            </a:endParaRPr>
          </a:p>
        </p:txBody>
      </p:sp>
      <p:sp>
        <p:nvSpPr>
          <p:cNvPr id="290" name="Google Shape;290;g3f7633b2a0_0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f7633b2a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3f7633b2a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2f427fa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42f427fa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2f427fab7_8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24</a:t>
            </a:fld>
            <a:endParaRPr sz="1200">
              <a:solidFill>
                <a:schemeClr val="dk1"/>
              </a:solidFill>
              <a:latin typeface="Calibri"/>
              <a:ea typeface="Calibri"/>
              <a:cs typeface="Calibri"/>
              <a:sym typeface="Calibri"/>
            </a:endParaRPr>
          </a:p>
        </p:txBody>
      </p:sp>
      <p:sp>
        <p:nvSpPr>
          <p:cNvPr id="317" name="Google Shape;317;g42f427fab7_8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g42f427fab7_8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Extreme Cruelty: Intimidation, Social Isolation Humiliation, insults, Possessiveness, stalking</a:t>
            </a:r>
            <a:endParaRPr/>
          </a:p>
          <a:p>
            <a:pPr marL="0" marR="0" lvl="0" indent="0" algn="l" rtl="0">
              <a:spcBef>
                <a:spcPts val="360"/>
              </a:spcBef>
              <a:spcAft>
                <a:spcPts val="0"/>
              </a:spcAft>
              <a:buNone/>
            </a:pPr>
            <a:r>
              <a:rPr lang="en" sz="1200" b="0" i="0" u="none" strike="noStrike" cap="none">
                <a:solidFill>
                  <a:schemeClr val="dk1"/>
                </a:solidFill>
                <a:latin typeface="Arial"/>
                <a:ea typeface="Arial"/>
                <a:cs typeface="Arial"/>
                <a:sym typeface="Arial"/>
              </a:rPr>
              <a:t>Harm to pets, Minimizing, Denying &amp; Blaming, Emotional Abuse, Economic Abuse, Coercion , Threats of deportation</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f7633b2a0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f7633b2a0_2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5" name="Google Shape;195;g3f7633b2a0_2_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2f427fab7_8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42f427fab7_8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Leslye</a:t>
            </a:r>
          </a:p>
        </p:txBody>
      </p:sp>
      <p:sp>
        <p:nvSpPr>
          <p:cNvPr id="4" name="Slide Number Placeholder 3"/>
          <p:cNvSpPr>
            <a:spLocks noGrp="1"/>
          </p:cNvSpPr>
          <p:nvPr>
            <p:ph type="sldNum" sz="quarter" idx="10"/>
          </p:nvPr>
        </p:nvSpPr>
        <p:spPr/>
        <p:txBody>
          <a:bodyPr/>
          <a:lstStyle/>
          <a:p>
            <a:fld id="{87B9B942-6AE3-4B8B-BC29-62CABD5D7D92}" type="slidenum">
              <a:rPr lang="en-US" altLang="en-US" smtClean="0"/>
              <a:pPr/>
              <a:t>26</a:t>
            </a:fld>
            <a:endParaRPr lang="en-US" altLang="en-US"/>
          </a:p>
        </p:txBody>
      </p:sp>
    </p:spTree>
    <p:extLst>
      <p:ext uri="{BB962C8B-B14F-4D97-AF65-F5344CB8AC3E}">
        <p14:creationId xmlns:p14="http://schemas.microsoft.com/office/powerpoint/2010/main" xmlns="" val="38407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42f427fab7_8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42f427fab7_8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Leslye</a:t>
            </a:r>
            <a:endParaRPr sz="1200" b="0" i="0" u="none" strike="noStrike" cap="none">
              <a:solidFill>
                <a:schemeClr val="dk1"/>
              </a:solidFill>
              <a:latin typeface="Calibri"/>
              <a:ea typeface="Calibri"/>
              <a:cs typeface="Calibri"/>
              <a:sym typeface="Calibri"/>
            </a:endParaRPr>
          </a:p>
        </p:txBody>
      </p:sp>
      <p:sp>
        <p:nvSpPr>
          <p:cNvPr id="348" name="Google Shape;348;g42f427fab7_8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2f427fab7_8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42f427fab7_8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Loretta</a:t>
            </a:r>
            <a:endParaRPr/>
          </a:p>
        </p:txBody>
      </p:sp>
      <p:sp>
        <p:nvSpPr>
          <p:cNvPr id="339" name="Google Shape;339;g42f427fab7_8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f7633b2a0_2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3f7633b2a0_2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2f427fab7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1" name="Google Shape;361;g42f427fab7_1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2" name="Google Shape;362;g42f427fab7_1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744538"/>
            <a:ext cx="6611937" cy="3719512"/>
          </a:xfrm>
        </p:spPr>
      </p:sp>
      <p:sp>
        <p:nvSpPr>
          <p:cNvPr id="3" name="Notes Placeholder 2"/>
          <p:cNvSpPr>
            <a:spLocks noGrp="1"/>
          </p:cNvSpPr>
          <p:nvPr>
            <p:ph type="body" idx="1"/>
          </p:nvPr>
        </p:nvSpPr>
        <p:spPr/>
        <p:txBody>
          <a:bodyPr/>
          <a:lstStyle/>
          <a:p>
            <a:pPr defTabSz="527441" eaLnBrk="0" hangingPunct="0">
              <a:defRPr/>
            </a:pPr>
            <a:r>
              <a:rPr lang="en-US" baseline="0" dirty="0"/>
              <a:t>Leslye  Anyone with delegated authority form and state, local, tribal or territorial court to deiced cases</a:t>
            </a:r>
          </a:p>
          <a:p>
            <a:pPr defTabSz="527441" eaLnBrk="0" hangingPunct="0">
              <a:defRPr/>
            </a:pPr>
            <a:endParaRPr lang="en-US" baseline="0" dirty="0"/>
          </a:p>
          <a:p>
            <a:pPr defTabSz="527441" eaLnBrk="0" hangingPunct="0">
              <a:defRPr/>
            </a:pPr>
            <a:r>
              <a:rPr lang="en-US" baseline="0" dirty="0"/>
              <a:t>OTHER = Any government agency  </a:t>
            </a:r>
            <a:r>
              <a:rPr lang="en-US" sz="1400" dirty="0">
                <a:latin typeface="Cambria" panose="02040503050406030204" pitchFamily="18" charset="0"/>
              </a:rPr>
              <a:t>that has the authority to detect, investigate, prosecute, convict or sentence based on facts related to criminal activities covered by the U or T visa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56DDAE0-C18E-434B-8A8A-451D17450897}" type="slidenum">
              <a:rPr lang="en-US" smtClean="0"/>
              <a:pPr>
                <a:defRPr/>
              </a:pPr>
              <a:t>32</a:t>
            </a:fld>
            <a:endParaRPr lang="en-US" dirty="0"/>
          </a:p>
        </p:txBody>
      </p:sp>
    </p:spTree>
    <p:extLst>
      <p:ext uri="{BB962C8B-B14F-4D97-AF65-F5344CB8AC3E}">
        <p14:creationId xmlns:p14="http://schemas.microsoft.com/office/powerpoint/2010/main" xmlns="" val="1394972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49478">
              <a:spcBef>
                <a:spcPct val="0"/>
              </a:spcBef>
              <a:defRPr/>
            </a:pPr>
            <a:r>
              <a:rPr lang="en-US" dirty="0"/>
              <a:t>Breall/ Livingston</a:t>
            </a:r>
          </a:p>
          <a:p>
            <a:pPr>
              <a:spcBef>
                <a:spcPct val="0"/>
              </a:spcBef>
            </a:pPr>
            <a:endParaRPr lang="en-US"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56933" indent="-291127">
              <a:defRPr>
                <a:solidFill>
                  <a:schemeClr val="tx1"/>
                </a:solidFill>
                <a:latin typeface="Georgia" panose="02040502050405020303" pitchFamily="18" charset="0"/>
                <a:cs typeface="Arial" panose="020B0604020202020204" pitchFamily="34" charset="0"/>
              </a:defRPr>
            </a:lvl2pPr>
            <a:lvl3pPr marL="1164512" indent="-232903">
              <a:defRPr>
                <a:solidFill>
                  <a:schemeClr val="tx1"/>
                </a:solidFill>
                <a:latin typeface="Georgia" panose="02040502050405020303" pitchFamily="18" charset="0"/>
                <a:cs typeface="Arial" panose="020B0604020202020204" pitchFamily="34" charset="0"/>
              </a:defRPr>
            </a:lvl3pPr>
            <a:lvl4pPr marL="1630317" indent="-232903">
              <a:defRPr>
                <a:solidFill>
                  <a:schemeClr val="tx1"/>
                </a:solidFill>
                <a:latin typeface="Georgia" panose="02040502050405020303" pitchFamily="18" charset="0"/>
                <a:cs typeface="Arial" panose="020B0604020202020204" pitchFamily="34" charset="0"/>
              </a:defRPr>
            </a:lvl4pPr>
            <a:lvl5pPr marL="2096123" indent="-232903">
              <a:defRPr>
                <a:solidFill>
                  <a:schemeClr val="tx1"/>
                </a:solidFill>
                <a:latin typeface="Georgia" panose="02040502050405020303" pitchFamily="18" charset="0"/>
                <a:cs typeface="Arial" panose="020B0604020202020204" pitchFamily="34" charset="0"/>
              </a:defRPr>
            </a:lvl5pPr>
            <a:lvl6pPr marL="2561928"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3027733"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93539"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959343" indent="-232903"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8E34026A-3F60-4A27-B95A-764ACD9FE9AF}" type="slidenum">
              <a:rPr lang="en-US">
                <a:latin typeface="Calibri" panose="020F0502020204030204" pitchFamily="34" charset="0"/>
              </a:rPr>
              <a:pPr/>
              <a:t>33</a:t>
            </a:fld>
            <a:endParaRPr lang="en-US">
              <a:latin typeface="Calibri" panose="020F0502020204030204" pitchFamily="34" charset="0"/>
            </a:endParaRPr>
          </a:p>
        </p:txBody>
      </p:sp>
    </p:spTree>
    <p:extLst>
      <p:ext uri="{BB962C8B-B14F-4D97-AF65-F5344CB8AC3E}">
        <p14:creationId xmlns:p14="http://schemas.microsoft.com/office/powerpoint/2010/main" xmlns="" val="279396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2f427fab7_1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42f427fab7_16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Leslye/Livingston</a:t>
            </a:r>
            <a:endParaRPr sz="1200" b="0" i="0" u="none" strike="noStrike" cap="none">
              <a:solidFill>
                <a:schemeClr val="dk1"/>
              </a:solidFill>
              <a:latin typeface="Calibri"/>
              <a:ea typeface="Calibri"/>
              <a:cs typeface="Calibri"/>
              <a:sym typeface="Calibri"/>
            </a:endParaRPr>
          </a:p>
        </p:txBody>
      </p:sp>
      <p:sp>
        <p:nvSpPr>
          <p:cNvPr id="371" name="Google Shape;371;g42f427fab7_16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2f427fab7_16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42f427fab7_16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f7633b2a0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f7633b2a0_2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Here can add some statistics..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2" name="Google Shape;202;g3f7633b2a0_2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2f427fab7_1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42f427fab7_16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Breall/ Livingston</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7" name="Google Shape;397;g42f427fab7_16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2f427fab7_8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42f427fab7_8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Loretta</a:t>
            </a:r>
            <a:endParaRPr/>
          </a:p>
        </p:txBody>
      </p:sp>
      <p:sp>
        <p:nvSpPr>
          <p:cNvPr id="339" name="Google Shape;339;g42f427fab7_8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42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13143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800294" indent="-307805">
              <a:defRPr>
                <a:solidFill>
                  <a:schemeClr val="tx1"/>
                </a:solidFill>
                <a:latin typeface="Georgia" panose="02040502050405020303" pitchFamily="18" charset="0"/>
                <a:cs typeface="Arial" panose="020B0604020202020204" pitchFamily="34" charset="0"/>
              </a:defRPr>
            </a:lvl2pPr>
            <a:lvl3pPr marL="1231222" indent="-246244">
              <a:defRPr>
                <a:solidFill>
                  <a:schemeClr val="tx1"/>
                </a:solidFill>
                <a:latin typeface="Georgia" panose="02040502050405020303" pitchFamily="18" charset="0"/>
                <a:cs typeface="Arial" panose="020B0604020202020204" pitchFamily="34" charset="0"/>
              </a:defRPr>
            </a:lvl3pPr>
            <a:lvl4pPr marL="1723711" indent="-246244">
              <a:defRPr>
                <a:solidFill>
                  <a:schemeClr val="tx1"/>
                </a:solidFill>
                <a:latin typeface="Georgia" panose="02040502050405020303" pitchFamily="18" charset="0"/>
                <a:cs typeface="Arial" panose="020B0604020202020204" pitchFamily="34" charset="0"/>
              </a:defRPr>
            </a:lvl4pPr>
            <a:lvl5pPr marL="2216201" indent="-246244">
              <a:defRPr>
                <a:solidFill>
                  <a:schemeClr val="tx1"/>
                </a:solidFill>
                <a:latin typeface="Georgia" panose="02040502050405020303" pitchFamily="18" charset="0"/>
                <a:cs typeface="Arial" panose="020B0604020202020204" pitchFamily="34" charset="0"/>
              </a:defRPr>
            </a:lvl5pPr>
            <a:lvl6pPr marL="2708689"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3201178"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693667"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4186156" indent="-246244"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E4941A2B-94F9-465F-9EFB-290C712DD574}"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xmlns="" val="124274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42f427fab7_1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42f427fab7_16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2f427fab7_16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42f427fab7_16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2f427fab7_16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42f427fab7_16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2f427fab7_16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42f427fab7_16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2f427fab7_16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42f427fab7_16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2f427fab7_16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42f427fab7_16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4" name="Google Shape;444;g42f427fab7_16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54</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42f427fab7_16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42f427fab7_16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RG</a:t>
            </a:r>
            <a:endParaRPr sz="1200" b="0" i="0" u="none" strike="noStrike" cap="none">
              <a:solidFill>
                <a:schemeClr val="dk1"/>
              </a:solidFill>
              <a:latin typeface="Calibri"/>
              <a:ea typeface="Calibri"/>
              <a:cs typeface="Calibri"/>
              <a:sym typeface="Calibri"/>
            </a:endParaRPr>
          </a:p>
        </p:txBody>
      </p:sp>
      <p:sp>
        <p:nvSpPr>
          <p:cNvPr id="452" name="Google Shape;452;g42f427fab7_16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55</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f7633b2a0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3f7633b2a0_2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What do you see as immigration related abuse?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Why might she be reluctant to call the police?</a:t>
            </a:r>
            <a:endParaRPr sz="1200" b="0" i="0" u="none" strike="noStrike" cap="none">
              <a:solidFill>
                <a:schemeClr val="dk1"/>
              </a:solidFill>
              <a:latin typeface="Calibri"/>
              <a:ea typeface="Calibri"/>
              <a:cs typeface="Calibri"/>
              <a:sym typeface="Calibri"/>
            </a:endParaRPr>
          </a:p>
        </p:txBody>
      </p:sp>
      <p:sp>
        <p:nvSpPr>
          <p:cNvPr id="208" name="Google Shape;208;g3f7633b2a0_2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42f427fab7_16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42f427fab7_16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RG</a:t>
            </a:r>
            <a:endParaRPr sz="1200" b="0" i="0" u="none" strike="noStrike" cap="none">
              <a:solidFill>
                <a:schemeClr val="dk1"/>
              </a:solidFill>
              <a:latin typeface="Calibri"/>
              <a:ea typeface="Calibri"/>
              <a:cs typeface="Calibri"/>
              <a:sym typeface="Calibri"/>
            </a:endParaRPr>
          </a:p>
        </p:txBody>
      </p:sp>
      <p:sp>
        <p:nvSpPr>
          <p:cNvPr id="461" name="Google Shape;461;g42f427fab7_16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56</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42f427fab7_16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42f427fab7_16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LY</a:t>
            </a:r>
            <a:endParaRPr sz="1200" b="0" i="0" u="none" strike="noStrike" cap="none">
              <a:solidFill>
                <a:schemeClr val="dk1"/>
              </a:solidFill>
              <a:latin typeface="Calibri"/>
              <a:ea typeface="Calibri"/>
              <a:cs typeface="Calibri"/>
              <a:sym typeface="Calibri"/>
            </a:endParaRPr>
          </a:p>
        </p:txBody>
      </p:sp>
      <p:sp>
        <p:nvSpPr>
          <p:cNvPr id="469" name="Google Shape;469;g42f427fab7_16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57</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2f427fab7_16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42f427fab7_16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Leslye</a:t>
            </a:r>
            <a:endParaRPr sz="1200" b="0" i="0" u="none" strike="noStrike" cap="none">
              <a:solidFill>
                <a:schemeClr val="dk1"/>
              </a:solidFill>
              <a:latin typeface="Calibri"/>
              <a:ea typeface="Calibri"/>
              <a:cs typeface="Calibri"/>
              <a:sym typeface="Calibri"/>
            </a:endParaRPr>
          </a:p>
        </p:txBody>
      </p:sp>
      <p:sp>
        <p:nvSpPr>
          <p:cNvPr id="480" name="Google Shape;480;g42f427fab7_16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58</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f7633b2a0_2_4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300">
                <a:solidFill>
                  <a:schemeClr val="dk1"/>
                </a:solidFill>
                <a:latin typeface="Arial"/>
                <a:ea typeface="Arial"/>
                <a:cs typeface="Arial"/>
                <a:sym typeface="Arial"/>
              </a:rPr>
              <a:pPr marL="0" marR="0" lvl="0" indent="0" algn="r" rtl="0">
                <a:spcBef>
                  <a:spcPts val="0"/>
                </a:spcBef>
                <a:spcAft>
                  <a:spcPts val="0"/>
                </a:spcAft>
                <a:buNone/>
              </a:pPr>
              <a:t>59</a:t>
            </a:fld>
            <a:endParaRPr sz="1300">
              <a:solidFill>
                <a:schemeClr val="dk1"/>
              </a:solidFill>
              <a:latin typeface="Arial"/>
              <a:ea typeface="Arial"/>
              <a:cs typeface="Arial"/>
              <a:sym typeface="Arial"/>
            </a:endParaRPr>
          </a:p>
        </p:txBody>
      </p:sp>
      <p:sp>
        <p:nvSpPr>
          <p:cNvPr id="488" name="Google Shape;488;g3f7633b2a0_2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g3f7633b2a0_2_4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dirty="0">
                <a:solidFill>
                  <a:schemeClr val="dk1"/>
                </a:solidFill>
                <a:latin typeface="Calibri"/>
                <a:ea typeface="Calibri"/>
                <a:cs typeface="Calibri"/>
                <a:sym typeface="Calibri"/>
              </a:rPr>
              <a:t>When DV is CIMT…</a:t>
            </a:r>
            <a:endParaRPr dirty="0"/>
          </a:p>
          <a:p>
            <a:pPr marL="0" marR="0" lvl="0" indent="0" algn="l" rtl="0">
              <a:spcBef>
                <a:spcPts val="0"/>
              </a:spcBef>
              <a:spcAft>
                <a:spcPts val="0"/>
              </a:spcAft>
              <a:buNone/>
            </a:pPr>
            <a:r>
              <a:rPr lang="en" sz="2800" b="0" i="0" u="none" strike="noStrike" cap="none" dirty="0">
                <a:solidFill>
                  <a:schemeClr val="dk1"/>
                </a:solidFill>
                <a:latin typeface="Arial"/>
                <a:ea typeface="Arial"/>
                <a:cs typeface="Arial"/>
                <a:sym typeface="Arial"/>
              </a:rPr>
              <a:t>Noncitizen is deportable under DV ground if convicted of</a:t>
            </a:r>
            <a:endParaRPr dirty="0"/>
          </a:p>
          <a:p>
            <a:pPr marL="457200" marR="0" lvl="1" indent="0" algn="l" rtl="0">
              <a:spcBef>
                <a:spcPts val="0"/>
              </a:spcBef>
              <a:spcAft>
                <a:spcPts val="0"/>
              </a:spcAft>
              <a:buNone/>
            </a:pPr>
            <a:r>
              <a:rPr lang="en" sz="2500" b="0" i="0" u="none" strike="noStrike" cap="none" dirty="0">
                <a:solidFill>
                  <a:schemeClr val="dk1"/>
                </a:solidFill>
                <a:latin typeface="Arial"/>
                <a:ea typeface="Arial"/>
                <a:cs typeface="Arial"/>
                <a:sym typeface="Arial"/>
              </a:rPr>
              <a:t>Crime of domestic violence</a:t>
            </a:r>
            <a:endParaRPr dirty="0"/>
          </a:p>
          <a:p>
            <a:pPr marL="914400" marR="0" lvl="2" indent="0" algn="l" rtl="0">
              <a:spcBef>
                <a:spcPts val="0"/>
              </a:spcBef>
              <a:spcAft>
                <a:spcPts val="0"/>
              </a:spcAft>
              <a:buNone/>
            </a:pPr>
            <a:r>
              <a:rPr lang="en" sz="2200" b="0" i="0" u="none" strike="noStrike" cap="none" dirty="0">
                <a:solidFill>
                  <a:schemeClr val="dk1"/>
                </a:solidFill>
                <a:latin typeface="Arial"/>
                <a:ea typeface="Arial"/>
                <a:cs typeface="Arial"/>
                <a:sym typeface="Arial"/>
              </a:rPr>
              <a:t>Crime of violence (18 USC 16) + committed against victim with protected domestic relationship  </a:t>
            </a:r>
            <a:endParaRPr dirty="0"/>
          </a:p>
          <a:p>
            <a:pPr marL="457200" marR="0" lvl="1" indent="0" algn="l" rtl="0">
              <a:spcBef>
                <a:spcPts val="0"/>
              </a:spcBef>
              <a:spcAft>
                <a:spcPts val="0"/>
              </a:spcAft>
              <a:buNone/>
            </a:pPr>
            <a:r>
              <a:rPr lang="en" sz="2500" b="0" i="0" u="none" strike="noStrike" cap="none" dirty="0">
                <a:solidFill>
                  <a:schemeClr val="dk1"/>
                </a:solidFill>
                <a:latin typeface="Arial"/>
                <a:ea typeface="Arial"/>
                <a:cs typeface="Arial"/>
                <a:sym typeface="Arial"/>
              </a:rPr>
              <a:t>Crime of child abuse, neglect or abandonment</a:t>
            </a:r>
            <a:endParaRPr dirty="0"/>
          </a:p>
          <a:p>
            <a:pPr marL="457200" marR="0" lvl="1" indent="0" algn="l" rtl="0">
              <a:spcBef>
                <a:spcPts val="0"/>
              </a:spcBef>
              <a:spcAft>
                <a:spcPts val="0"/>
              </a:spcAft>
              <a:buNone/>
            </a:pPr>
            <a:r>
              <a:rPr lang="en" sz="2500" b="0" i="0" u="none" strike="noStrike" cap="none" dirty="0">
                <a:solidFill>
                  <a:schemeClr val="dk1"/>
                </a:solidFill>
                <a:latin typeface="Arial"/>
                <a:ea typeface="Arial"/>
                <a:cs typeface="Arial"/>
                <a:sym typeface="Arial"/>
              </a:rPr>
              <a:t>Stalking or</a:t>
            </a:r>
            <a:endParaRPr dirty="0"/>
          </a:p>
          <a:p>
            <a:pPr marL="457200" marR="0" lvl="1" indent="0" algn="l" rtl="0">
              <a:spcBef>
                <a:spcPts val="0"/>
              </a:spcBef>
              <a:spcAft>
                <a:spcPts val="0"/>
              </a:spcAft>
              <a:buNone/>
            </a:pPr>
            <a:r>
              <a:rPr lang="en" sz="2500" b="0" i="0" u="none" strike="noStrike" cap="none" dirty="0">
                <a:solidFill>
                  <a:schemeClr val="dk1"/>
                </a:solidFill>
                <a:latin typeface="Arial"/>
                <a:ea typeface="Arial"/>
                <a:cs typeface="Arial"/>
                <a:sym typeface="Arial"/>
              </a:rPr>
              <a:t>If civil or criminal court violated certain sections of protection order</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dirty="0">
                <a:solidFill>
                  <a:schemeClr val="dk1"/>
                </a:solidFill>
                <a:latin typeface="Calibri"/>
                <a:ea typeface="Calibri"/>
                <a:cs typeface="Calibri"/>
                <a:sym typeface="Calibri"/>
              </a:rPr>
              <a:t>A noncitizen is deportable under the ‘domestic violence deportation ground” if he or she is convicted of the following: A) a </a:t>
            </a:r>
            <a:r>
              <a:rPr lang="en" sz="1200" b="1" i="1" u="none" strike="noStrike" cap="none" dirty="0">
                <a:solidFill>
                  <a:schemeClr val="dk1"/>
                </a:solidFill>
                <a:latin typeface="Calibri"/>
                <a:ea typeface="Calibri"/>
                <a:cs typeface="Calibri"/>
                <a:sym typeface="Calibri"/>
              </a:rPr>
              <a:t>crime of domestic violence</a:t>
            </a:r>
            <a:r>
              <a:rPr lang="en" sz="1200" b="0" i="1" u="none" strike="noStrike" cap="none" dirty="0">
                <a:solidFill>
                  <a:schemeClr val="dk1"/>
                </a:solidFill>
                <a:latin typeface="Calibri"/>
                <a:ea typeface="Calibri"/>
                <a:cs typeface="Calibri"/>
                <a:sym typeface="Calibri"/>
              </a:rPr>
              <a:t>; </a:t>
            </a:r>
            <a:r>
              <a:rPr lang="en" sz="1200" b="0" i="0" u="none" strike="noStrike" cap="none" dirty="0">
                <a:solidFill>
                  <a:schemeClr val="dk1"/>
                </a:solidFill>
                <a:latin typeface="Calibri"/>
                <a:ea typeface="Calibri"/>
                <a:cs typeface="Calibri"/>
                <a:sym typeface="Calibri"/>
              </a:rPr>
              <a:t>B) a </a:t>
            </a:r>
            <a:r>
              <a:rPr lang="en" sz="1200" b="1" i="1" u="none" strike="noStrike" cap="none" dirty="0">
                <a:solidFill>
                  <a:schemeClr val="dk1"/>
                </a:solidFill>
                <a:latin typeface="Calibri"/>
                <a:ea typeface="Calibri"/>
                <a:cs typeface="Calibri"/>
                <a:sym typeface="Calibri"/>
              </a:rPr>
              <a:t>crime of child abuse, neglect or abandonment, </a:t>
            </a:r>
            <a:r>
              <a:rPr lang="en" sz="1200" b="0" i="0" u="none" strike="noStrike" cap="none" dirty="0">
                <a:solidFill>
                  <a:schemeClr val="dk1"/>
                </a:solidFill>
                <a:latin typeface="Calibri"/>
                <a:ea typeface="Calibri"/>
                <a:cs typeface="Calibri"/>
                <a:sym typeface="Calibri"/>
              </a:rPr>
              <a:t>or C) </a:t>
            </a:r>
            <a:r>
              <a:rPr lang="en" sz="1200" b="1" i="1" u="none" strike="noStrike" cap="none" dirty="0">
                <a:solidFill>
                  <a:schemeClr val="dk1"/>
                </a:solidFill>
                <a:latin typeface="Calibri"/>
                <a:ea typeface="Calibri"/>
                <a:cs typeface="Calibri"/>
                <a:sym typeface="Calibri"/>
              </a:rPr>
              <a:t>stalking; </a:t>
            </a:r>
            <a:r>
              <a:rPr lang="en" sz="1200" b="0" i="0" u="none" strike="noStrike" cap="none" dirty="0">
                <a:solidFill>
                  <a:schemeClr val="dk1"/>
                </a:solidFill>
                <a:latin typeface="Calibri"/>
                <a:ea typeface="Calibri"/>
                <a:cs typeface="Calibri"/>
                <a:sym typeface="Calibri"/>
              </a:rPr>
              <a:t>or D) if found in civil or criminal court to have violated certain sections of a </a:t>
            </a:r>
            <a:r>
              <a:rPr lang="en" sz="1200" b="1" i="1" u="none" strike="noStrike" cap="none" dirty="0">
                <a:solidFill>
                  <a:schemeClr val="dk1"/>
                </a:solidFill>
                <a:latin typeface="Calibri"/>
                <a:ea typeface="Calibri"/>
                <a:cs typeface="Calibri"/>
                <a:sym typeface="Calibri"/>
              </a:rPr>
              <a:t>domestic violence protective order</a:t>
            </a:r>
            <a:r>
              <a:rPr lang="en" sz="1200" b="0" i="0" u="none" strike="noStrike" cap="none" dirty="0">
                <a:solidFill>
                  <a:schemeClr val="dk1"/>
                </a:solidFill>
                <a:latin typeface="Calibri"/>
                <a:ea typeface="Calibri"/>
                <a:cs typeface="Calibri"/>
                <a:sym typeface="Calibri"/>
              </a:rPr>
              <a:t>. 8 USC § 1227(a)(2)(E).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b="0" i="0" u="none" strike="noStrike" cap="none" dirty="0">
                <a:solidFill>
                  <a:schemeClr val="dk1"/>
                </a:solidFill>
                <a:latin typeface="Arial"/>
                <a:ea typeface="Arial"/>
                <a:cs typeface="Arial"/>
                <a:sym typeface="Arial"/>
              </a:rPr>
              <a:t>Stalking, child abuse, neglect, abandonment </a:t>
            </a:r>
            <a:endParaRPr dirty="0"/>
          </a:p>
          <a:p>
            <a:pPr marL="0" marR="0" lvl="0" indent="0" algn="l" rtl="0">
              <a:spcBef>
                <a:spcPts val="0"/>
              </a:spcBef>
              <a:spcAft>
                <a:spcPts val="0"/>
              </a:spcAft>
              <a:buNone/>
            </a:pPr>
            <a:r>
              <a:rPr lang="en" sz="2800" b="0" i="0" u="none" strike="noStrike" cap="none" dirty="0">
                <a:solidFill>
                  <a:schemeClr val="dk1"/>
                </a:solidFill>
                <a:latin typeface="Arial"/>
                <a:ea typeface="Arial"/>
                <a:cs typeface="Arial"/>
                <a:sym typeface="Arial"/>
              </a:rPr>
              <a:t>Crime of DV = crime of violence (18 USC § 16)</a:t>
            </a:r>
            <a:endParaRPr dirty="0"/>
          </a:p>
          <a:p>
            <a:pPr marL="457200" marR="0" lvl="1" indent="0" algn="l" rtl="0">
              <a:spcBef>
                <a:spcPts val="0"/>
              </a:spcBef>
              <a:spcAft>
                <a:spcPts val="0"/>
              </a:spcAft>
              <a:buNone/>
            </a:pPr>
            <a:r>
              <a:rPr lang="en" sz="2400" b="0" i="0" u="none" strike="noStrike" cap="none" dirty="0">
                <a:solidFill>
                  <a:schemeClr val="dk1"/>
                </a:solidFill>
                <a:latin typeface="Arial"/>
                <a:ea typeface="Arial"/>
                <a:cs typeface="Arial"/>
                <a:sym typeface="Arial"/>
              </a:rPr>
              <a:t>Use or threatened use of force</a:t>
            </a:r>
            <a:endParaRPr dirty="0"/>
          </a:p>
          <a:p>
            <a:pPr marL="0" marR="0" lvl="0" indent="0" algn="l" rtl="0">
              <a:spcBef>
                <a:spcPts val="0"/>
              </a:spcBef>
              <a:spcAft>
                <a:spcPts val="0"/>
              </a:spcAft>
              <a:buNone/>
            </a:pPr>
            <a:r>
              <a:rPr lang="en" sz="2800" b="0" i="0" u="none" strike="noStrike" cap="none" dirty="0">
                <a:solidFill>
                  <a:schemeClr val="dk1"/>
                </a:solidFill>
                <a:latin typeface="Arial"/>
                <a:ea typeface="Arial"/>
                <a:cs typeface="Arial"/>
                <a:sym typeface="Arial"/>
              </a:rPr>
              <a:t>Committed by person covered by state DV laws</a:t>
            </a:r>
            <a:endParaRPr dirty="0"/>
          </a:p>
          <a:p>
            <a:pPr marL="0" marR="0" lvl="0" indent="0" algn="l" rtl="0">
              <a:spcBef>
                <a:spcPts val="0"/>
              </a:spcBef>
              <a:spcAft>
                <a:spcPts val="0"/>
              </a:spcAft>
              <a:buNone/>
            </a:pPr>
            <a:r>
              <a:rPr lang="en" sz="2800" b="0" i="0" u="none" strike="noStrike" cap="none" dirty="0">
                <a:solidFill>
                  <a:schemeClr val="dk1"/>
                </a:solidFill>
                <a:latin typeface="Arial"/>
                <a:ea typeface="Arial"/>
                <a:cs typeface="Arial"/>
                <a:sym typeface="Arial"/>
              </a:rPr>
              <a:t>Waiver only for victim (not primary perpetrator)</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lphaLcParenBoth"/>
            </a:pPr>
            <a:r>
              <a:rPr lang="en" sz="1200" b="0" i="0" u="none" strike="noStrike" cap="none" dirty="0">
                <a:solidFill>
                  <a:schemeClr val="dk1"/>
                </a:solidFill>
                <a:latin typeface="Calibri"/>
                <a:ea typeface="Calibri"/>
                <a:cs typeface="Calibri"/>
                <a:sym typeface="Calibri"/>
              </a:rPr>
              <a:t>the conviction is a “crime of violence” as defined at 18 USC § 16 which is (b) committed against a victim with a protected domestic relationship as defined in the deportation ground.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dirty="0">
                <a:solidFill>
                  <a:schemeClr val="dk1"/>
                </a:solidFill>
                <a:latin typeface="Calibri"/>
                <a:ea typeface="Calibri"/>
                <a:cs typeface="Calibri"/>
                <a:sym typeface="Calibri"/>
              </a:rPr>
              <a:t>Protected relationship: against a person committed by a current or former spouse of the person, by an individual with whom the person shares a child in common, by an individual who is cohabiting with or has cohabited with the person as a spouse, by an individual similarly situated to a spouse of the person under the domestic or family violence laws of the jurisdiction where the offense occurs, or by any other individual against a person who is protected from that individual’s acts under the domestic or family violence laws of the United States or any State, Indian tribal government, or unit of local government.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dirty="0">
                <a:solidFill>
                  <a:schemeClr val="dk1"/>
                </a:solidFill>
                <a:latin typeface="Calibri"/>
                <a:ea typeface="Calibri"/>
                <a:cs typeface="Calibri"/>
                <a:sym typeface="Calibri"/>
              </a:rPr>
              <a:t>Violated CPOs: Any alien who at any time after admission is enjoined under a protection order issued by a court and whom the court determines has engaged in conduct that violates the portion of a protection order that involves protection against credible threats of violence, repeated harassment, or bodily injury to the person or persons for whom the protection order was issued is deportable. For purposes of this clause, the term “protection order” means any injunction issued for the purpose of preventing violent or threatening acts of domestic violence, including temporary or final orders issued by civil or criminal courts (other than support or child custody orders or provisions) whether obtained by filing an independent action or as a pendente lite order in another proceeding.</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Noto Sans Symbols"/>
              <a:buChar char="▪"/>
            </a:pPr>
            <a:r>
              <a:rPr lang="en" sz="1200" b="0" i="0" u="none" strike="noStrike" cap="none" dirty="0">
                <a:solidFill>
                  <a:schemeClr val="dk1"/>
                </a:solidFill>
                <a:latin typeface="Calibri"/>
                <a:ea typeface="Calibri"/>
                <a:cs typeface="Calibri"/>
                <a:sym typeface="Calibri"/>
              </a:rPr>
              <a:t>Notice: </a:t>
            </a:r>
            <a:r>
              <a:rPr lang="en" sz="1200" b="0" i="0" u="sng" strike="noStrike" cap="none" dirty="0">
                <a:solidFill>
                  <a:schemeClr val="dk1"/>
                </a:solidFill>
                <a:latin typeface="Arial"/>
                <a:ea typeface="Arial"/>
                <a:cs typeface="Arial"/>
                <a:sym typeface="Arial"/>
              </a:rPr>
              <a:t>Padilla v. Kentucky</a:t>
            </a:r>
            <a:r>
              <a:rPr lang="en" sz="1200" b="0" i="0" u="none" strike="noStrike" cap="none" dirty="0">
                <a:solidFill>
                  <a:schemeClr val="dk1"/>
                </a:solidFill>
                <a:latin typeface="Arial"/>
                <a:ea typeface="Arial"/>
                <a:cs typeface="Arial"/>
                <a:sym typeface="Arial"/>
              </a:rPr>
              <a:t>,130 S.Ct. 1473 (2010)</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1" indent="-76200" algn="l" rtl="0">
              <a:spcBef>
                <a:spcPts val="0"/>
              </a:spcBef>
              <a:spcAft>
                <a:spcPts val="0"/>
              </a:spcAft>
              <a:buClr>
                <a:schemeClr val="dk1"/>
              </a:buClr>
              <a:buSzPts val="1200"/>
              <a:buFont typeface="Noto Sans Symbols"/>
              <a:buChar char="▪"/>
            </a:pPr>
            <a:r>
              <a:rPr lang="en" sz="1200" b="0" i="0" u="none" strike="noStrike" cap="none" dirty="0">
                <a:solidFill>
                  <a:schemeClr val="dk1"/>
                </a:solidFill>
                <a:latin typeface="Calibri"/>
                <a:ea typeface="Calibri"/>
                <a:cs typeface="Calibri"/>
                <a:sym typeface="Calibri"/>
              </a:rPr>
              <a:t>Attorneys - affirmative obligations to tell the defendant about immigration and removal. </a:t>
            </a:r>
            <a:endParaRPr dirty="0"/>
          </a:p>
          <a:p>
            <a:pPr marL="457200" marR="0" lvl="1" indent="-76200" algn="l" rtl="0">
              <a:spcBef>
                <a:spcPts val="0"/>
              </a:spcBef>
              <a:spcAft>
                <a:spcPts val="0"/>
              </a:spcAft>
              <a:buClr>
                <a:schemeClr val="dk1"/>
              </a:buClr>
              <a:buSzPts val="1200"/>
              <a:buFont typeface="Noto Sans Symbols"/>
              <a:buChar char="▪"/>
            </a:pPr>
            <a:r>
              <a:rPr lang="en" sz="1200" b="0" i="0" u="none" strike="noStrike" cap="none" dirty="0">
                <a:solidFill>
                  <a:schemeClr val="dk1"/>
                </a:solidFill>
                <a:latin typeface="Calibri"/>
                <a:ea typeface="Calibri"/>
                <a:cs typeface="Calibri"/>
                <a:sym typeface="Calibri"/>
              </a:rPr>
              <a:t>Judges have obligation to ask the attorneys if they have done so.</a:t>
            </a:r>
            <a:endParaRPr dirty="0"/>
          </a:p>
          <a:p>
            <a:pPr marL="365760" marR="0" lvl="1"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Noto Sans Symbols"/>
              <a:buChar char="▪"/>
            </a:pPr>
            <a:r>
              <a:rPr lang="en" sz="1200" b="0" i="0" u="none" strike="noStrike" cap="none" dirty="0">
                <a:solidFill>
                  <a:schemeClr val="dk1"/>
                </a:solidFill>
                <a:latin typeface="Calibri"/>
                <a:ea typeface="Calibri"/>
                <a:cs typeface="Calibri"/>
                <a:sym typeface="Calibri"/>
              </a:rPr>
              <a:t>Judges should give admonitions about deportation and barriers to naturalization, and right to contact consulate (Vienna Convention).</a:t>
            </a:r>
            <a:endParaRPr dirty="0"/>
          </a:p>
          <a:p>
            <a:pPr marL="0" marR="0" lvl="0" indent="-76200" algn="l" rtl="0">
              <a:spcBef>
                <a:spcPts val="0"/>
              </a:spcBef>
              <a:spcAft>
                <a:spcPts val="0"/>
              </a:spcAft>
              <a:buClr>
                <a:schemeClr val="dk1"/>
              </a:buClr>
              <a:buSzPts val="1200"/>
              <a:buFont typeface="Noto Sans Symbols"/>
              <a:buChar char="▪"/>
            </a:pPr>
            <a:r>
              <a:rPr lang="en" sz="1200" b="0" i="0" u="none" strike="noStrike" cap="none" dirty="0">
                <a:solidFill>
                  <a:schemeClr val="dk1"/>
                </a:solidFill>
                <a:latin typeface="Calibri"/>
                <a:ea typeface="Calibri"/>
                <a:cs typeface="Calibri"/>
                <a:sym typeface="Calibri"/>
              </a:rPr>
              <a:t>Plea agreements should be for crimes having a maximum possible sentence of less than a year imprisonment.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0" i="0" u="none" strike="noStrike" cap="none" dirty="0">
                <a:solidFill>
                  <a:schemeClr val="dk1"/>
                </a:solidFill>
                <a:latin typeface="Arial"/>
                <a:ea typeface="Arial"/>
                <a:cs typeface="Arial"/>
                <a:sym typeface="Arial"/>
              </a:rPr>
              <a:t>Barrier to naturalization?</a:t>
            </a:r>
            <a:endParaRPr dirty="0"/>
          </a:p>
          <a:p>
            <a:pPr marL="457200" marR="0" lvl="1" indent="0" algn="l" rtl="0">
              <a:spcBef>
                <a:spcPts val="0"/>
              </a:spcBef>
              <a:spcAft>
                <a:spcPts val="0"/>
              </a:spcAft>
              <a:buNone/>
            </a:pPr>
            <a:r>
              <a:rPr lang="en" sz="1200" b="0" i="0" u="none" strike="noStrike" cap="none" dirty="0">
                <a:solidFill>
                  <a:schemeClr val="dk1"/>
                </a:solidFill>
                <a:latin typeface="Arial"/>
                <a:ea typeface="Arial"/>
                <a:cs typeface="Arial"/>
                <a:sym typeface="Arial"/>
              </a:rPr>
              <a:t>CPO violation?</a:t>
            </a:r>
            <a:endParaRPr dirty="0"/>
          </a:p>
          <a:p>
            <a:pPr marL="457200" marR="0" lvl="1" indent="0" algn="l" rtl="0">
              <a:spcBef>
                <a:spcPts val="0"/>
              </a:spcBef>
              <a:spcAft>
                <a:spcPts val="0"/>
              </a:spcAft>
              <a:buNone/>
            </a:pPr>
            <a:r>
              <a:rPr lang="en" sz="1200" b="0" i="0" u="none" strike="noStrike" cap="none" dirty="0">
                <a:solidFill>
                  <a:schemeClr val="dk1"/>
                </a:solidFill>
                <a:latin typeface="Arial"/>
                <a:ea typeface="Arial"/>
                <a:cs typeface="Arial"/>
                <a:sym typeface="Arial"/>
              </a:rPr>
              <a:t>Right to notify consulate?</a:t>
            </a:r>
            <a:endParaRPr dirty="0"/>
          </a:p>
          <a:p>
            <a:pPr marL="0" marR="0" lvl="0" indent="0" algn="l" rtl="0">
              <a:spcBef>
                <a:spcPts val="0"/>
              </a:spcBef>
              <a:spcAft>
                <a:spcPts val="0"/>
              </a:spcAft>
              <a:buNone/>
            </a:pPr>
            <a:r>
              <a:rPr lang="en" sz="1200" b="0" i="0" u="none" strike="noStrike" cap="none" dirty="0">
                <a:solidFill>
                  <a:schemeClr val="dk1"/>
                </a:solidFill>
                <a:latin typeface="Arial"/>
                <a:ea typeface="Arial"/>
                <a:cs typeface="Arial"/>
                <a:sym typeface="Arial"/>
              </a:rPr>
              <a:t>Referrals to agencies/attorneys?</a:t>
            </a:r>
            <a:endParaRPr dirty="0"/>
          </a:p>
          <a:p>
            <a:pPr marL="0" marR="0" lvl="0" indent="0" algn="l" rtl="0">
              <a:spcBef>
                <a:spcPts val="0"/>
              </a:spcBef>
              <a:spcAft>
                <a:spcPts val="0"/>
              </a:spcAft>
              <a:buNone/>
            </a:pPr>
            <a:r>
              <a:rPr lang="en" sz="1200" b="0" i="0" u="sng" strike="noStrike" cap="none" dirty="0">
                <a:solidFill>
                  <a:schemeClr val="dk1"/>
                </a:solidFill>
                <a:latin typeface="Arial"/>
                <a:ea typeface="Arial"/>
                <a:cs typeface="Arial"/>
                <a:sym typeface="Arial"/>
              </a:rPr>
              <a:t>Padilla v. Kentucky</a:t>
            </a:r>
            <a:r>
              <a:rPr lang="en" sz="1200" b="0" i="0" u="none" strike="noStrike" cap="none" dirty="0">
                <a:solidFill>
                  <a:schemeClr val="dk1"/>
                </a:solidFill>
                <a:latin typeface="Arial"/>
                <a:ea typeface="Arial"/>
                <a:cs typeface="Arial"/>
                <a:sym typeface="Arial"/>
              </a:rPr>
              <a:t>,130 S.Ct. 1473 (2010)</a:t>
            </a:r>
            <a:endParaRPr dirty="0"/>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 sz="1200" b="0" i="0" u="none" strike="noStrike" cap="none" dirty="0">
                <a:solidFill>
                  <a:schemeClr val="dk1"/>
                </a:solidFill>
                <a:latin typeface="Arial"/>
                <a:ea typeface="Arial"/>
                <a:cs typeface="Arial"/>
                <a:sym typeface="Arial"/>
              </a:rPr>
              <a:t>Fiancé sponsors must reveal convictions to DHS and CPOs to marriage brokers </a:t>
            </a:r>
            <a:endParaRPr dirty="0"/>
          </a:p>
          <a:p>
            <a:pPr marL="457200" marR="0" lvl="1" indent="0" algn="l" rtl="0">
              <a:spcBef>
                <a:spcPts val="0"/>
              </a:spcBef>
              <a:spcAft>
                <a:spcPts val="0"/>
              </a:spcAft>
              <a:buNone/>
            </a:pPr>
            <a:r>
              <a:rPr lang="en" sz="1200" b="0" i="0" u="none" strike="noStrike" cap="none" dirty="0">
                <a:solidFill>
                  <a:schemeClr val="dk1"/>
                </a:solidFill>
                <a:latin typeface="Arial"/>
                <a:ea typeface="Arial"/>
                <a:cs typeface="Arial"/>
                <a:sym typeface="Arial"/>
              </a:rPr>
              <a:t>DHS may to background checks</a:t>
            </a:r>
            <a:endParaRPr dirty="0"/>
          </a:p>
          <a:p>
            <a:pPr marL="457200" marR="0" lvl="1" indent="0" algn="l" rtl="0">
              <a:spcBef>
                <a:spcPts val="0"/>
              </a:spcBef>
              <a:spcAft>
                <a:spcPts val="0"/>
              </a:spcAft>
              <a:buNone/>
            </a:pPr>
            <a:r>
              <a:rPr lang="en" sz="1200" b="0" i="0" u="none" strike="noStrike" cap="none" dirty="0">
                <a:solidFill>
                  <a:schemeClr val="dk1"/>
                </a:solidFill>
                <a:latin typeface="Arial"/>
                <a:ea typeface="Arial"/>
                <a:cs typeface="Arial"/>
                <a:sym typeface="Arial"/>
              </a:rPr>
              <a:t>Must reveal CPO to fiancé</a:t>
            </a:r>
            <a:endParaRPr dirty="0"/>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90" name="Google Shape;490;g3f7633b2a0_2_40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30855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378660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8060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f7633b2a0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g3f7633b2a0_2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12163" marR="0" lvl="1" indent="0" algn="l" rtl="0">
              <a:spcBef>
                <a:spcPts val="0"/>
              </a:spcBef>
              <a:spcAft>
                <a:spcPts val="0"/>
              </a:spcAft>
              <a:buClr>
                <a:schemeClr val="accent2"/>
              </a:buClr>
              <a:buSzPts val="2400"/>
              <a:buFont typeface="Calibri"/>
              <a:buNone/>
            </a:pPr>
            <a:r>
              <a:rPr lang="en" sz="2400" b="0" i="1" u="none" strike="noStrike" cap="none">
                <a:solidFill>
                  <a:schemeClr val="accent2"/>
                </a:solidFill>
                <a:latin typeface="Calibri"/>
                <a:ea typeface="Calibri"/>
                <a:cs typeface="Calibri"/>
                <a:sym typeface="Calibri"/>
              </a:rPr>
              <a:t>What barriers are you seeing in your courtroom?</a:t>
            </a:r>
            <a:endParaRPr/>
          </a:p>
          <a:p>
            <a:pPr marL="112163" marR="0" lvl="1" indent="0" algn="l" rtl="0">
              <a:spcBef>
                <a:spcPts val="0"/>
              </a:spcBef>
              <a:spcAft>
                <a:spcPts val="0"/>
              </a:spcAft>
              <a:buClr>
                <a:schemeClr val="dk1"/>
              </a:buClr>
              <a:buSzPts val="2400"/>
              <a:buFont typeface="Calibri"/>
              <a:buNone/>
            </a:pPr>
            <a:endParaRPr sz="2400" b="0" i="1" u="none" strike="noStrike" cap="none">
              <a:solidFill>
                <a:schemeClr val="accent2"/>
              </a:solidFill>
              <a:latin typeface="Calibri"/>
              <a:ea typeface="Calibri"/>
              <a:cs typeface="Calibri"/>
              <a:sym typeface="Calibri"/>
            </a:endParaRPr>
          </a:p>
          <a:p>
            <a:pPr marL="112163" marR="0" lvl="1" indent="0" algn="l" rtl="0">
              <a:spcBef>
                <a:spcPts val="0"/>
              </a:spcBef>
              <a:spcAft>
                <a:spcPts val="0"/>
              </a:spcAft>
              <a:buClr>
                <a:schemeClr val="dk1"/>
              </a:buClr>
              <a:buSzPts val="2400"/>
              <a:buFont typeface="Calibri"/>
              <a:buNone/>
            </a:pPr>
            <a:endParaRPr sz="2400" b="0" i="1" u="none" strike="noStrike" cap="none">
              <a:solidFill>
                <a:schemeClr val="accent2"/>
              </a:solidFill>
              <a:latin typeface="Calibri"/>
              <a:ea typeface="Calibri"/>
              <a:cs typeface="Calibri"/>
              <a:sym typeface="Calibri"/>
            </a:endParaRPr>
          </a:p>
          <a:p>
            <a:pPr marL="112163" marR="0" lvl="1" indent="0" algn="l" rtl="0">
              <a:spcBef>
                <a:spcPts val="0"/>
              </a:spcBef>
              <a:spcAft>
                <a:spcPts val="0"/>
              </a:spcAft>
              <a:buClr>
                <a:schemeClr val="dk1"/>
              </a:buClr>
              <a:buSzPts val="2400"/>
              <a:buFont typeface="Calibri"/>
              <a:buNone/>
            </a:pPr>
            <a:endParaRPr sz="2400" b="0" i="1" u="none" strike="noStrike" cap="none">
              <a:solidFill>
                <a:schemeClr val="accent2"/>
              </a:solidFill>
              <a:latin typeface="Calibri"/>
              <a:ea typeface="Calibri"/>
              <a:cs typeface="Calibri"/>
              <a:sym typeface="Calibri"/>
            </a:endParaRPr>
          </a:p>
          <a:p>
            <a:pPr marL="112163" marR="0" lvl="1" indent="0" algn="l" rtl="0">
              <a:spcBef>
                <a:spcPts val="0"/>
              </a:spcBef>
              <a:spcAft>
                <a:spcPts val="0"/>
              </a:spcAft>
              <a:buClr>
                <a:schemeClr val="dk1"/>
              </a:buClr>
              <a:buSzPts val="2400"/>
              <a:buFont typeface="Calibri"/>
              <a:buNone/>
            </a:pPr>
            <a:endParaRPr sz="2400" b="0" i="1" u="none" strike="noStrike" cap="none">
              <a:solidFill>
                <a:schemeClr val="accent2"/>
              </a:solidFill>
              <a:latin typeface="Calibri"/>
              <a:ea typeface="Calibri"/>
              <a:cs typeface="Calibri"/>
              <a:sym typeface="Calibri"/>
            </a:endParaRPr>
          </a:p>
          <a:p>
            <a:pPr marL="112163" marR="0" lvl="1" indent="-152400" algn="l" rtl="0">
              <a:spcBef>
                <a:spcPts val="0"/>
              </a:spcBef>
              <a:spcAft>
                <a:spcPts val="0"/>
              </a:spcAft>
              <a:buClr>
                <a:schemeClr val="accent2"/>
              </a:buClr>
              <a:buSzPts val="2400"/>
              <a:buFont typeface="Calibri"/>
              <a:buChar char="•"/>
            </a:pPr>
            <a:r>
              <a:rPr lang="en" sz="2400" b="0" i="1" u="none" strike="noStrike" cap="none">
                <a:solidFill>
                  <a:schemeClr val="accent2"/>
                </a:solidFill>
                <a:latin typeface="Calibri"/>
                <a:ea typeface="Calibri"/>
                <a:cs typeface="Calibri"/>
                <a:sym typeface="Calibri"/>
              </a:rPr>
              <a:t>Practical Factors:</a:t>
            </a:r>
            <a:r>
              <a:rPr lang="en" sz="2400" b="0" i="0" u="none" strike="noStrike" cap="none">
                <a:solidFill>
                  <a:schemeClr val="dk1"/>
                </a:solidFill>
                <a:latin typeface="Calibri"/>
                <a:ea typeface="Calibri"/>
                <a:cs typeface="Calibri"/>
                <a:sym typeface="Calibri"/>
              </a:rPr>
              <a:t> Survivors face difficulties accessing protection and services due to isolation, lack of knowledge of resources/rights, lack of a support network and language barriers</a:t>
            </a:r>
            <a:endParaRPr/>
          </a:p>
          <a:p>
            <a:pPr marL="112163"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112163" marR="0" lvl="1" indent="-152400" algn="l" rtl="0">
              <a:spcBef>
                <a:spcPts val="0"/>
              </a:spcBef>
              <a:spcAft>
                <a:spcPts val="0"/>
              </a:spcAft>
              <a:buClr>
                <a:schemeClr val="accent2"/>
              </a:buClr>
              <a:buSzPts val="2400"/>
              <a:buFont typeface="Calibri"/>
              <a:buChar char="•"/>
            </a:pPr>
            <a:r>
              <a:rPr lang="en" sz="2400" b="0" i="1" u="none" strike="noStrike" cap="none">
                <a:solidFill>
                  <a:schemeClr val="accent2"/>
                </a:solidFill>
                <a:latin typeface="Calibri"/>
                <a:ea typeface="Calibri"/>
                <a:cs typeface="Calibri"/>
                <a:sym typeface="Calibri"/>
              </a:rPr>
              <a:t>Cultural Factors:</a:t>
            </a:r>
            <a:r>
              <a:rPr lang="en" sz="2400" b="0" i="1" u="none" strike="noStrike" cap="none">
                <a:solidFill>
                  <a:schemeClr val="dk1"/>
                </a:solidFill>
                <a:latin typeface="Calibri"/>
                <a:ea typeface="Calibri"/>
                <a:cs typeface="Calibri"/>
                <a:sym typeface="Calibri"/>
              </a:rPr>
              <a:t> </a:t>
            </a:r>
            <a:r>
              <a:rPr lang="en" sz="2400" b="0" i="0" u="none" strike="noStrike" cap="none">
                <a:solidFill>
                  <a:schemeClr val="dk1"/>
                </a:solidFill>
                <a:latin typeface="Calibri"/>
                <a:ea typeface="Calibri"/>
                <a:cs typeface="Calibri"/>
                <a:sym typeface="Calibri"/>
              </a:rPr>
              <a:t>Survivors may not seek assistance due </a:t>
            </a:r>
            <a:r>
              <a:rPr lang="en" sz="2400" b="0" i="1" u="none" strike="noStrike" cap="none">
                <a:solidFill>
                  <a:schemeClr val="dk1"/>
                </a:solidFill>
                <a:latin typeface="Calibri"/>
                <a:ea typeface="Calibri"/>
                <a:cs typeface="Calibri"/>
                <a:sym typeface="Calibri"/>
              </a:rPr>
              <a:t>to </a:t>
            </a:r>
            <a:r>
              <a:rPr lang="en" sz="2400" b="0" i="0" u="none" strike="noStrike" cap="none">
                <a:solidFill>
                  <a:schemeClr val="dk1"/>
                </a:solidFill>
                <a:latin typeface="Calibri"/>
                <a:ea typeface="Calibri"/>
                <a:cs typeface="Calibri"/>
                <a:sym typeface="Calibri"/>
              </a:rPr>
              <a:t>cultural perceptions of law enforcement, court system, outside assistance,  divorce, or if domestic violence denied/excused in their culture or for fear of disgrace. </a:t>
            </a:r>
            <a:endParaRPr sz="2400" b="0" i="0" u="none" strike="noStrike" cap="none">
              <a:solidFill>
                <a:schemeClr val="dk1"/>
              </a:solidFill>
              <a:latin typeface="Calibri"/>
              <a:ea typeface="Calibri"/>
              <a:cs typeface="Calibri"/>
              <a:sym typeface="Calibri"/>
            </a:endParaRPr>
          </a:p>
          <a:p>
            <a:pPr marL="112163" marR="0" lvl="1"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112163" marR="0" lvl="1"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112163" marR="0" lvl="1" indent="-152400" algn="l" rtl="0">
              <a:spcBef>
                <a:spcPts val="0"/>
              </a:spcBef>
              <a:spcAft>
                <a:spcPts val="0"/>
              </a:spcAft>
              <a:buClr>
                <a:schemeClr val="accent2"/>
              </a:buClr>
              <a:buSzPts val="2400"/>
              <a:buFont typeface="Calibri"/>
              <a:buChar char="•"/>
            </a:pPr>
            <a:r>
              <a:rPr lang="en" sz="2400" b="0" i="1" u="none" strike="noStrike" cap="none">
                <a:solidFill>
                  <a:schemeClr val="accent2"/>
                </a:solidFill>
                <a:latin typeface="Calibri"/>
                <a:ea typeface="Calibri"/>
                <a:cs typeface="Calibri"/>
                <a:sym typeface="Calibri"/>
              </a:rPr>
              <a:t>Economic Factors:</a:t>
            </a:r>
            <a:r>
              <a:rPr lang="en" sz="2400" b="0" i="0" u="none" strike="noStrike" cap="none">
                <a:solidFill>
                  <a:schemeClr val="dk1"/>
                </a:solidFill>
                <a:latin typeface="Calibri"/>
                <a:ea typeface="Calibri"/>
                <a:cs typeface="Calibri"/>
                <a:sym typeface="Calibri"/>
              </a:rPr>
              <a:t> Survivors are often economically dependent on the abuser or do not possess work authorization</a:t>
            </a:r>
            <a:endParaRPr/>
          </a:p>
          <a:p>
            <a:pPr marL="112163"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112163" marR="0" lvl="1" indent="-152400" algn="l" rtl="0">
              <a:spcBef>
                <a:spcPts val="0"/>
              </a:spcBef>
              <a:spcAft>
                <a:spcPts val="0"/>
              </a:spcAft>
              <a:buClr>
                <a:schemeClr val="accent2"/>
              </a:buClr>
              <a:buSzPts val="2400"/>
              <a:buFont typeface="Calibri"/>
              <a:buChar char="•"/>
            </a:pPr>
            <a:r>
              <a:rPr lang="en" sz="2400" b="0" i="1" u="none" strike="noStrike" cap="none">
                <a:solidFill>
                  <a:schemeClr val="accent2"/>
                </a:solidFill>
                <a:latin typeface="Calibri"/>
                <a:ea typeface="Calibri"/>
                <a:cs typeface="Calibri"/>
                <a:sym typeface="Calibri"/>
              </a:rPr>
              <a:t>Legal Factors</a:t>
            </a:r>
            <a:r>
              <a:rPr lang="en" sz="2400" b="0" i="0" u="none" strike="noStrike" cap="none">
                <a:solidFill>
                  <a:schemeClr val="accent2"/>
                </a:solidFill>
                <a:latin typeface="Calibri"/>
                <a:ea typeface="Calibri"/>
                <a:cs typeface="Calibri"/>
                <a:sym typeface="Calibri"/>
              </a:rPr>
              <a:t>: </a:t>
            </a:r>
            <a:r>
              <a:rPr lang="en" sz="2400" b="0" i="0" u="none" strike="noStrike" cap="none">
                <a:solidFill>
                  <a:schemeClr val="dk1"/>
                </a:solidFill>
                <a:latin typeface="Calibri"/>
                <a:ea typeface="Calibri"/>
                <a:cs typeface="Calibri"/>
                <a:sym typeface="Calibri"/>
              </a:rPr>
              <a:t> Survivors often do not report abuse for fear of deportation, loss of custody of children, or retaliation from the abuser (e.g. withholding filings/documents).  </a:t>
            </a:r>
            <a:r>
              <a:rPr lang="en" sz="2400" b="0" i="0" u="sng" strike="noStrike" cap="none">
                <a:solidFill>
                  <a:schemeClr val="dk1"/>
                </a:solidFill>
                <a:latin typeface="Calibri"/>
                <a:ea typeface="Calibri"/>
                <a:cs typeface="Calibri"/>
                <a:sym typeface="Calibri"/>
              </a:rPr>
              <a:t>Immigration-related forms of abuse are pervasive</a:t>
            </a:r>
            <a:r>
              <a:rPr lang="en" sz="2400" b="0" i="0" u="none" strike="noStrike" cap="none">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endParaRPr sz="1200" b="1" i="0" u="none" strike="noStrike" cap="none">
              <a:solidFill>
                <a:schemeClr val="dk1"/>
              </a:solidFill>
              <a:latin typeface="Trebuchet MS"/>
              <a:ea typeface="Trebuchet MS"/>
              <a:cs typeface="Trebuchet MS"/>
              <a:sym typeface="Trebuchet MS"/>
            </a:endParaRPr>
          </a:p>
          <a:p>
            <a:pPr marL="0" marR="0" lvl="0" indent="0" algn="l" rtl="0">
              <a:lnSpc>
                <a:spcPct val="80000"/>
              </a:lnSpc>
              <a:spcBef>
                <a:spcPts val="0"/>
              </a:spcBef>
              <a:spcAft>
                <a:spcPts val="0"/>
              </a:spcAft>
              <a:buNone/>
            </a:pPr>
            <a:r>
              <a:rPr lang="en" sz="1200" b="1" i="0" u="none" strike="noStrike" cap="none">
                <a:solidFill>
                  <a:schemeClr val="dk1"/>
                </a:solidFill>
                <a:latin typeface="Trebuchet MS"/>
                <a:ea typeface="Trebuchet MS"/>
                <a:cs typeface="Trebuchet MS"/>
                <a:sym typeface="Trebuchet MS"/>
              </a:rPr>
              <a:t>Immigrant victims may have concerns about causing deportation of the abuser or perpetrator.</a:t>
            </a:r>
            <a:endParaRPr/>
          </a:p>
          <a:p>
            <a:pPr marL="0" marR="0" lvl="0" indent="0" algn="l" rtl="0">
              <a:lnSpc>
                <a:spcPct val="80000"/>
              </a:lnSpc>
              <a:spcBef>
                <a:spcPts val="0"/>
              </a:spcBef>
              <a:spcAft>
                <a:spcPts val="0"/>
              </a:spcAft>
              <a:buNone/>
            </a:pPr>
            <a:endParaRPr sz="1200" b="1" i="0" u="none" strike="noStrike" cap="none">
              <a:solidFill>
                <a:schemeClr val="dk1"/>
              </a:solidFill>
              <a:latin typeface="Trebuchet MS"/>
              <a:ea typeface="Trebuchet MS"/>
              <a:cs typeface="Trebuchet MS"/>
              <a:sym typeface="Trebuchet MS"/>
            </a:endParaRPr>
          </a:p>
          <a:p>
            <a:pPr marL="457200" marR="0" lvl="1" indent="0" algn="l" rtl="0">
              <a:lnSpc>
                <a:spcPct val="80000"/>
              </a:lnSpc>
              <a:spcBef>
                <a:spcPts val="0"/>
              </a:spcBef>
              <a:spcAft>
                <a:spcPts val="0"/>
              </a:spcAft>
              <a:buNone/>
            </a:pPr>
            <a:r>
              <a:rPr lang="en" sz="2700" b="0" i="0" u="none" strike="noStrike" cap="none">
                <a:solidFill>
                  <a:schemeClr val="dk1"/>
                </a:solidFill>
                <a:latin typeface="Trebuchet MS"/>
                <a:ea typeface="Trebuchet MS"/>
                <a:cs typeface="Trebuchet MS"/>
                <a:sym typeface="Trebuchet MS"/>
              </a:rPr>
              <a:t>Access to a shelter, rape crisis center, or talking to a lawyer = extremely unlikely</a:t>
            </a:r>
            <a:endParaRPr/>
          </a:p>
          <a:p>
            <a:pPr marL="457200" marR="0" lvl="1" indent="0" algn="l" rtl="0">
              <a:lnSpc>
                <a:spcPct val="80000"/>
              </a:lnSpc>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457200" marR="0" lvl="1" indent="0" algn="l" rtl="0">
              <a:lnSpc>
                <a:spcPct val="80000"/>
              </a:lnSpc>
              <a:spcBef>
                <a:spcPts val="0"/>
              </a:spcBef>
              <a:spcAft>
                <a:spcPts val="0"/>
              </a:spcAft>
              <a:buNone/>
            </a:pPr>
            <a:r>
              <a:rPr lang="en" sz="2700" b="0" i="0" u="none" strike="noStrike" cap="none">
                <a:solidFill>
                  <a:schemeClr val="dk1"/>
                </a:solidFill>
                <a:latin typeface="Trebuchet MS"/>
                <a:ea typeface="Trebuchet MS"/>
                <a:cs typeface="Trebuchet MS"/>
                <a:sym typeface="Trebuchet MS"/>
              </a:rPr>
              <a:t>Access to a restraining order = unlikely, unless abuser violates order</a:t>
            </a:r>
            <a:endParaRPr/>
          </a:p>
          <a:p>
            <a:pPr marL="457200" marR="0" lvl="1" indent="0" algn="l" rtl="0">
              <a:lnSpc>
                <a:spcPct val="80000"/>
              </a:lnSpc>
              <a:spcBef>
                <a:spcPts val="0"/>
              </a:spcBef>
              <a:spcAft>
                <a:spcPts val="0"/>
              </a:spcAft>
              <a:buClr>
                <a:schemeClr val="dk1"/>
              </a:buClr>
              <a:buSzPts val="1200"/>
              <a:buFont typeface="Noto Sans Symbols"/>
              <a:buNone/>
            </a:pPr>
            <a:endParaRPr sz="1200" b="0" i="0" u="none" strike="noStrike" cap="none">
              <a:solidFill>
                <a:schemeClr val="dk1"/>
              </a:solidFill>
              <a:latin typeface="Trebuchet MS"/>
              <a:ea typeface="Trebuchet MS"/>
              <a:cs typeface="Trebuchet MS"/>
              <a:sym typeface="Trebuchet MS"/>
            </a:endParaRPr>
          </a:p>
          <a:p>
            <a:pPr marL="457200" marR="0" lvl="1" indent="0" algn="l" rtl="0">
              <a:lnSpc>
                <a:spcPct val="80000"/>
              </a:lnSpc>
              <a:spcBef>
                <a:spcPts val="0"/>
              </a:spcBef>
              <a:spcAft>
                <a:spcPts val="0"/>
              </a:spcAft>
              <a:buNone/>
            </a:pPr>
            <a:r>
              <a:rPr lang="en" sz="2700" b="0" i="0" u="none" strike="noStrike" cap="none">
                <a:solidFill>
                  <a:schemeClr val="dk1"/>
                </a:solidFill>
                <a:latin typeface="Trebuchet MS"/>
                <a:ea typeface="Trebuchet MS"/>
                <a:cs typeface="Trebuchet MS"/>
                <a:sym typeface="Trebuchet MS"/>
              </a:rPr>
              <a:t>Access to police = possibly, if abuser is eventually convicted of a crime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Trebuchet MS"/>
                <a:ea typeface="Trebuchet MS"/>
                <a:cs typeface="Trebuchet MS"/>
                <a:sym typeface="Trebuchet MS"/>
              </a:rPr>
              <a:t>Immigrant victims may improve immigration status by cooperating with law enforcement.</a:t>
            </a:r>
            <a:endParaRPr/>
          </a:p>
          <a:p>
            <a:pPr marL="0" marR="0" lvl="0" indent="0" algn="l" rtl="0">
              <a:spcBef>
                <a:spcPts val="0"/>
              </a:spcBef>
              <a:spcAft>
                <a:spcPts val="0"/>
              </a:spcAft>
              <a:buNone/>
            </a:pPr>
            <a:r>
              <a:rPr lang="en" sz="1200" b="0" i="0" u="none" strike="noStrike" cap="none">
                <a:solidFill>
                  <a:schemeClr val="dk1"/>
                </a:solidFill>
                <a:latin typeface="Trebuchet MS"/>
                <a:ea typeface="Trebuchet MS"/>
                <a:cs typeface="Trebuchet MS"/>
                <a:sym typeface="Trebuchet MS"/>
              </a:rPr>
              <a:t>Cooperating in the criminal investigation or prosecution of an abuser or perpetrator may increase the likelihood of obtaining legal immigration status via the U visa for victims of certain crimes. </a:t>
            </a:r>
            <a:endParaRPr/>
          </a:p>
          <a:p>
            <a:pPr marL="0" marR="0" lvl="0" indent="0" algn="l"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Information/misinformation</a:t>
            </a:r>
            <a:endParaRPr/>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Potential for deportation</a:t>
            </a:r>
            <a:endParaRPr/>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Experience in the home country</a:t>
            </a:r>
            <a:endParaRPr/>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Economic barriers</a:t>
            </a:r>
            <a:endParaRPr/>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Cultural and religious pressure</a:t>
            </a:r>
            <a:endParaRPr/>
          </a:p>
          <a:p>
            <a:pPr marL="0" marR="0" lvl="0" indent="0" algn="l"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5" name="Google Shape;215;g3f7633b2a0_2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37c870a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37c870a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3501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37c870a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37c870a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6956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37c870a4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37c870a4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8502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37c870a4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37c870a4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8711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83"/>
        <p:cNvGrpSpPr/>
        <p:nvPr/>
      </p:nvGrpSpPr>
      <p:grpSpPr>
        <a:xfrm>
          <a:off x="0" y="0"/>
          <a:ext cx="0" cy="0"/>
          <a:chOff x="0" y="0"/>
          <a:chExt cx="0" cy="0"/>
        </a:xfrm>
      </p:grpSpPr>
      <p:sp>
        <p:nvSpPr>
          <p:cNvPr id="84" name="Google Shape;84;p18"/>
          <p:cNvSpPr/>
          <p:nvPr/>
        </p:nvSpPr>
        <p:spPr>
          <a:xfrm>
            <a:off x="0" y="4478274"/>
            <a:ext cx="9144000" cy="6652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85" name="Google Shape;85;p18"/>
          <p:cNvSpPr/>
          <p:nvPr/>
        </p:nvSpPr>
        <p:spPr>
          <a:xfrm>
            <a:off x="-9144" y="4539996"/>
            <a:ext cx="2249424" cy="5349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86" name="Google Shape;86;p18"/>
          <p:cNvSpPr/>
          <p:nvPr/>
        </p:nvSpPr>
        <p:spPr>
          <a:xfrm>
            <a:off x="2359152" y="4533138"/>
            <a:ext cx="6784848" cy="534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87" name="Google Shape;87;p18"/>
          <p:cNvSpPr txBox="1">
            <a:spLocks noGrp="1"/>
          </p:cNvSpPr>
          <p:nvPr>
            <p:ph type="ctrTitle"/>
          </p:nvPr>
        </p:nvSpPr>
        <p:spPr>
          <a:xfrm>
            <a:off x="2362200" y="3028950"/>
            <a:ext cx="6477000" cy="1371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8"/>
          <p:cNvSpPr txBox="1">
            <a:spLocks noGrp="1"/>
          </p:cNvSpPr>
          <p:nvPr>
            <p:ph type="subTitle" idx="1"/>
          </p:nvPr>
        </p:nvSpPr>
        <p:spPr>
          <a:xfrm>
            <a:off x="2362200" y="4537528"/>
            <a:ext cx="6705600" cy="51435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89" name="Google Shape;89;p18"/>
          <p:cNvSpPr txBox="1">
            <a:spLocks noGrp="1"/>
          </p:cNvSpPr>
          <p:nvPr>
            <p:ph type="dt" idx="10"/>
          </p:nvPr>
        </p:nvSpPr>
        <p:spPr>
          <a:xfrm>
            <a:off x="76200" y="4551524"/>
            <a:ext cx="2057400" cy="5143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b="0" i="0" u="none" strike="noStrike" cap="none">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90" name="Google Shape;90;p18"/>
          <p:cNvSpPr txBox="1">
            <a:spLocks noGrp="1"/>
          </p:cNvSpPr>
          <p:nvPr>
            <p:ph type="ftr" idx="11"/>
          </p:nvPr>
        </p:nvSpPr>
        <p:spPr>
          <a:xfrm>
            <a:off x="2085393" y="177403"/>
            <a:ext cx="58674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91" name="Google Shape;91;p18"/>
          <p:cNvSpPr txBox="1">
            <a:spLocks noGrp="1"/>
          </p:cNvSpPr>
          <p:nvPr>
            <p:ph type="sldNum" idx="12"/>
          </p:nvPr>
        </p:nvSpPr>
        <p:spPr>
          <a:xfrm>
            <a:off x="8001000" y="171450"/>
            <a:ext cx="838200" cy="2857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2"/>
                </a:solidFill>
                <a:latin typeface="Questrial"/>
                <a:ea typeface="Questrial"/>
                <a:cs typeface="Questrial"/>
                <a:sym typeface="Questrial"/>
              </a:defRPr>
            </a:lvl1pPr>
            <a:lvl2pPr marL="0" marR="0" lvl="1" indent="0" algn="ctr" rtl="0">
              <a:spcBef>
                <a:spcPts val="0"/>
              </a:spcBef>
              <a:buNone/>
              <a:defRPr sz="1400" b="1" i="0" u="none" strike="noStrike" cap="none">
                <a:solidFill>
                  <a:schemeClr val="lt2"/>
                </a:solidFill>
                <a:latin typeface="Questrial"/>
                <a:ea typeface="Questrial"/>
                <a:cs typeface="Questrial"/>
                <a:sym typeface="Questrial"/>
              </a:defRPr>
            </a:lvl2pPr>
            <a:lvl3pPr marL="0" marR="0" lvl="2" indent="0" algn="ctr" rtl="0">
              <a:spcBef>
                <a:spcPts val="0"/>
              </a:spcBef>
              <a:buNone/>
              <a:defRPr sz="1400" b="1" i="0" u="none" strike="noStrike" cap="none">
                <a:solidFill>
                  <a:schemeClr val="lt2"/>
                </a:solidFill>
                <a:latin typeface="Questrial"/>
                <a:ea typeface="Questrial"/>
                <a:cs typeface="Questrial"/>
                <a:sym typeface="Questrial"/>
              </a:defRPr>
            </a:lvl3pPr>
            <a:lvl4pPr marL="0" marR="0" lvl="3" indent="0" algn="ctr" rtl="0">
              <a:spcBef>
                <a:spcPts val="0"/>
              </a:spcBef>
              <a:buNone/>
              <a:defRPr sz="1400" b="1" i="0" u="none" strike="noStrike" cap="none">
                <a:solidFill>
                  <a:schemeClr val="lt2"/>
                </a:solidFill>
                <a:latin typeface="Questrial"/>
                <a:ea typeface="Questrial"/>
                <a:cs typeface="Questrial"/>
                <a:sym typeface="Questrial"/>
              </a:defRPr>
            </a:lvl4pPr>
            <a:lvl5pPr marL="0" marR="0" lvl="4" indent="0" algn="ctr" rtl="0">
              <a:spcBef>
                <a:spcPts val="0"/>
              </a:spcBef>
              <a:buNone/>
              <a:defRPr sz="1400" b="1" i="0" u="none" strike="noStrike" cap="none">
                <a:solidFill>
                  <a:schemeClr val="lt2"/>
                </a:solidFill>
                <a:latin typeface="Questrial"/>
                <a:ea typeface="Questrial"/>
                <a:cs typeface="Questrial"/>
                <a:sym typeface="Questrial"/>
              </a:defRPr>
            </a:lvl5pPr>
            <a:lvl6pPr marL="0" marR="0" lvl="5" indent="0" algn="ctr" rtl="0">
              <a:spcBef>
                <a:spcPts val="0"/>
              </a:spcBef>
              <a:buNone/>
              <a:defRPr sz="1400" b="1" i="0" u="none" strike="noStrike" cap="none">
                <a:solidFill>
                  <a:schemeClr val="lt2"/>
                </a:solidFill>
                <a:latin typeface="Questrial"/>
                <a:ea typeface="Questrial"/>
                <a:cs typeface="Questrial"/>
                <a:sym typeface="Questrial"/>
              </a:defRPr>
            </a:lvl6pPr>
            <a:lvl7pPr marL="0" marR="0" lvl="6" indent="0" algn="ctr" rtl="0">
              <a:spcBef>
                <a:spcPts val="0"/>
              </a:spcBef>
              <a:buNone/>
              <a:defRPr sz="1400" b="1" i="0" u="none" strike="noStrike" cap="none">
                <a:solidFill>
                  <a:schemeClr val="lt2"/>
                </a:solidFill>
                <a:latin typeface="Questrial"/>
                <a:ea typeface="Questrial"/>
                <a:cs typeface="Questrial"/>
                <a:sym typeface="Questrial"/>
              </a:defRPr>
            </a:lvl7pPr>
            <a:lvl8pPr marL="0" marR="0" lvl="7" indent="0" algn="ctr" rtl="0">
              <a:spcBef>
                <a:spcPts val="0"/>
              </a:spcBef>
              <a:buNone/>
              <a:defRPr sz="1400" b="1" i="0" u="none" strike="noStrike" cap="none">
                <a:solidFill>
                  <a:schemeClr val="lt2"/>
                </a:solidFill>
                <a:latin typeface="Questrial"/>
                <a:ea typeface="Questrial"/>
                <a:cs typeface="Questrial"/>
                <a:sym typeface="Questrial"/>
              </a:defRPr>
            </a:lvl8pPr>
            <a:lvl9pPr marL="0" marR="0" lvl="8" indent="0" algn="ctr" rtl="0">
              <a:spcBef>
                <a:spcPts val="0"/>
              </a:spcBef>
              <a:buNone/>
              <a:defRPr sz="1400" b="1" i="0" u="none" strike="noStrike" cap="none">
                <a:solidFill>
                  <a:schemeClr val="lt2"/>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0" name="Google Shape;170;p29"/>
          <p:cNvSpPr txBox="1">
            <a:spLocks noGrp="1"/>
          </p:cNvSpPr>
          <p:nvPr>
            <p:ph type="body" idx="1"/>
          </p:nvPr>
        </p:nvSpPr>
        <p:spPr>
          <a:xfrm rot="5400000">
            <a:off x="2991993" y="-1179195"/>
            <a:ext cx="3394710" cy="8153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71" name="Google Shape;171;p29"/>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72" name="Google Shape;172;p29"/>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73" name="Google Shape;173;p29"/>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rot="5400000">
            <a:off x="5513189" y="1497211"/>
            <a:ext cx="4137422"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30"/>
          <p:cNvSpPr txBox="1">
            <a:spLocks noGrp="1"/>
          </p:cNvSpPr>
          <p:nvPr>
            <p:ph type="body" idx="1"/>
          </p:nvPr>
        </p:nvSpPr>
        <p:spPr>
          <a:xfrm rot="5400000">
            <a:off x="1169788" y="-255389"/>
            <a:ext cx="4137423" cy="55626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77" name="Google Shape;177;p30"/>
          <p:cNvSpPr txBox="1">
            <a:spLocks noGrp="1"/>
          </p:cNvSpPr>
          <p:nvPr>
            <p:ph type="dt" idx="10"/>
          </p:nvPr>
        </p:nvSpPr>
        <p:spPr>
          <a:xfrm>
            <a:off x="6553200" y="4686301"/>
            <a:ext cx="22098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78" name="Google Shape;178;p30"/>
          <p:cNvSpPr txBox="1">
            <a:spLocks noGrp="1"/>
          </p:cNvSpPr>
          <p:nvPr>
            <p:ph type="ftr" idx="11"/>
          </p:nvPr>
        </p:nvSpPr>
        <p:spPr>
          <a:xfrm>
            <a:off x="457201" y="4686155"/>
            <a:ext cx="55734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79" name="Google Shape;179;p30"/>
          <p:cNvSpPr/>
          <p:nvPr/>
        </p:nvSpPr>
        <p:spPr>
          <a:xfrm>
            <a:off x="6096318" y="0"/>
            <a:ext cx="32004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80" name="Google Shape;180;p30"/>
          <p:cNvSpPr/>
          <p:nvPr/>
        </p:nvSpPr>
        <p:spPr>
          <a:xfrm>
            <a:off x="6142038" y="457200"/>
            <a:ext cx="228600" cy="4686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81" name="Google Shape;181;p30"/>
          <p:cNvSpPr/>
          <p:nvPr/>
        </p:nvSpPr>
        <p:spPr>
          <a:xfrm>
            <a:off x="6142038" y="0"/>
            <a:ext cx="228600" cy="4000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82" name="Google Shape;182;p30"/>
          <p:cNvSpPr txBox="1">
            <a:spLocks noGrp="1"/>
          </p:cNvSpPr>
          <p:nvPr>
            <p:ph type="sldNum" idx="12"/>
          </p:nvPr>
        </p:nvSpPr>
        <p:spPr>
          <a:xfrm rot="5400000">
            <a:off x="6056313" y="77787"/>
            <a:ext cx="40005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376436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16169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4"/>
          <p:cNvSpPr>
            <a:spLocks noGrp="1"/>
          </p:cNvSpPr>
          <p:nvPr>
            <p:ph type="ftr" sz="quarter" idx="10"/>
          </p:nvPr>
        </p:nvSpPr>
        <p:spPr>
          <a:xfrm>
            <a:off x="2590800" y="4767263"/>
            <a:ext cx="3962400" cy="273844"/>
          </a:xfrm>
        </p:spPr>
        <p:txBody>
          <a:bodyPr/>
          <a:lstStyle>
            <a:lvl1pPr>
              <a:defRPr/>
            </a:lvl1pPr>
          </a:lstStyle>
          <a:p>
            <a:pPr>
              <a:defRPr/>
            </a:pPr>
            <a:r>
              <a:rPr lang="en-US"/>
              <a:t>Judicial Training Network</a:t>
            </a:r>
          </a:p>
        </p:txBody>
      </p:sp>
      <p:sp>
        <p:nvSpPr>
          <p:cNvPr id="5" name="Slide Number Placeholder 5"/>
          <p:cNvSpPr>
            <a:spLocks noGrp="1"/>
          </p:cNvSpPr>
          <p:nvPr>
            <p:ph type="sldNum" sz="quarter" idx="11"/>
          </p:nvPr>
        </p:nvSpPr>
        <p:spPr>
          <a:xfrm>
            <a:off x="6553200" y="4767263"/>
            <a:ext cx="2133600" cy="273844"/>
          </a:xfrm>
        </p:spPr>
        <p:txBody>
          <a:bodyPr/>
          <a:lstStyle>
            <a:lvl1pPr>
              <a:defRPr>
                <a:solidFill>
                  <a:srgbClr val="FFFFFF"/>
                </a:solidFill>
              </a:defRPr>
            </a:lvl1pPr>
          </a:lstStyle>
          <a:p>
            <a:pPr>
              <a:defRPr/>
            </a:pPr>
            <a:r>
              <a:rPr lang="en-US" dirty="0"/>
              <a:t>08/06/2014 …</a:t>
            </a:r>
            <a:r>
              <a:rPr lang="en-US" altLang="en-US" dirty="0">
                <a:solidFill>
                  <a:schemeClr val="bg1"/>
                </a:solidFill>
              </a:rPr>
              <a:t> </a:t>
            </a:r>
            <a:fld id="{3A1E813A-9B15-4EB2-B959-A6DE746F25CC}" type="slidenum">
              <a:rPr lang="en-US" altLang="en-US">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xmlns="" val="341665668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20"/>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4" name="Google Shape;104;p20"/>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5" name="Google Shape;105;p20"/>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06" name="Google Shape;106;p20"/>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371600" y="2057400"/>
            <a:ext cx="7123113" cy="1254919"/>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68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126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12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105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91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09" name="Google Shape;109;p21"/>
          <p:cNvSpPr/>
          <p:nvPr/>
        </p:nvSpPr>
        <p:spPr>
          <a:xfrm>
            <a:off x="0" y="1143000"/>
            <a:ext cx="9144000" cy="8572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0" name="Google Shape;110;p21"/>
          <p:cNvSpPr/>
          <p:nvPr/>
        </p:nvSpPr>
        <p:spPr>
          <a:xfrm>
            <a:off x="0" y="1200150"/>
            <a:ext cx="1295400" cy="742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1" name="Google Shape;111;p21"/>
          <p:cNvSpPr/>
          <p:nvPr/>
        </p:nvSpPr>
        <p:spPr>
          <a:xfrm>
            <a:off x="1371600" y="1200150"/>
            <a:ext cx="7772400" cy="7429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2" name="Google Shape;112;p21"/>
          <p:cNvSpPr txBox="1">
            <a:spLocks noGrp="1"/>
          </p:cNvSpPr>
          <p:nvPr>
            <p:ph type="title"/>
          </p:nvPr>
        </p:nvSpPr>
        <p:spPr>
          <a:xfrm>
            <a:off x="1371600" y="1200150"/>
            <a:ext cx="76200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4400"/>
              <a:buFont typeface="Questrial"/>
              <a:buNone/>
              <a:defRPr sz="4400" b="0" i="0" u="none" strike="noStrike" cap="none">
                <a:solidFill>
                  <a:srgbClr val="FFFFF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21"/>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4" name="Google Shape;114;p21"/>
          <p:cNvSpPr txBox="1">
            <a:spLocks noGrp="1"/>
          </p:cNvSpPr>
          <p:nvPr>
            <p:ph type="sldNum" idx="12"/>
          </p:nvPr>
        </p:nvSpPr>
        <p:spPr>
          <a:xfrm>
            <a:off x="0" y="1314450"/>
            <a:ext cx="1295400" cy="5262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1">
                <a:solidFill>
                  <a:srgbClr val="FFFFFF"/>
                </a:solidFill>
                <a:latin typeface="Questrial"/>
                <a:ea typeface="Questrial"/>
                <a:cs typeface="Questrial"/>
                <a:sym typeface="Questrial"/>
              </a:defRPr>
            </a:lvl1pPr>
            <a:lvl2pPr marL="0" marR="0" lvl="1" indent="0" algn="ctr" rtl="0">
              <a:spcBef>
                <a:spcPts val="0"/>
              </a:spcBef>
              <a:buNone/>
              <a:defRPr sz="2400" b="1">
                <a:solidFill>
                  <a:srgbClr val="FFFFFF"/>
                </a:solidFill>
                <a:latin typeface="Questrial"/>
                <a:ea typeface="Questrial"/>
                <a:cs typeface="Questrial"/>
                <a:sym typeface="Questrial"/>
              </a:defRPr>
            </a:lvl2pPr>
            <a:lvl3pPr marL="0" marR="0" lvl="2" indent="0" algn="ctr" rtl="0">
              <a:spcBef>
                <a:spcPts val="0"/>
              </a:spcBef>
              <a:buNone/>
              <a:defRPr sz="2400" b="1">
                <a:solidFill>
                  <a:srgbClr val="FFFFFF"/>
                </a:solidFill>
                <a:latin typeface="Questrial"/>
                <a:ea typeface="Questrial"/>
                <a:cs typeface="Questrial"/>
                <a:sym typeface="Questrial"/>
              </a:defRPr>
            </a:lvl3pPr>
            <a:lvl4pPr marL="0" marR="0" lvl="3" indent="0" algn="ctr" rtl="0">
              <a:spcBef>
                <a:spcPts val="0"/>
              </a:spcBef>
              <a:buNone/>
              <a:defRPr sz="2400" b="1">
                <a:solidFill>
                  <a:srgbClr val="FFFFFF"/>
                </a:solidFill>
                <a:latin typeface="Questrial"/>
                <a:ea typeface="Questrial"/>
                <a:cs typeface="Questrial"/>
                <a:sym typeface="Questrial"/>
              </a:defRPr>
            </a:lvl4pPr>
            <a:lvl5pPr marL="0" marR="0" lvl="4" indent="0" algn="ctr" rtl="0">
              <a:spcBef>
                <a:spcPts val="0"/>
              </a:spcBef>
              <a:buNone/>
              <a:defRPr sz="2400" b="1">
                <a:solidFill>
                  <a:srgbClr val="FFFFFF"/>
                </a:solidFill>
                <a:latin typeface="Questrial"/>
                <a:ea typeface="Questrial"/>
                <a:cs typeface="Questrial"/>
                <a:sym typeface="Questrial"/>
              </a:defRPr>
            </a:lvl5pPr>
            <a:lvl6pPr marL="0" marR="0" lvl="5" indent="0" algn="ctr" rtl="0">
              <a:spcBef>
                <a:spcPts val="0"/>
              </a:spcBef>
              <a:buNone/>
              <a:defRPr sz="2400" b="1">
                <a:solidFill>
                  <a:srgbClr val="FFFFFF"/>
                </a:solidFill>
                <a:latin typeface="Questrial"/>
                <a:ea typeface="Questrial"/>
                <a:cs typeface="Questrial"/>
                <a:sym typeface="Questrial"/>
              </a:defRPr>
            </a:lvl6pPr>
            <a:lvl7pPr marL="0" marR="0" lvl="6" indent="0" algn="ctr" rtl="0">
              <a:spcBef>
                <a:spcPts val="0"/>
              </a:spcBef>
              <a:buNone/>
              <a:defRPr sz="2400" b="1">
                <a:solidFill>
                  <a:srgbClr val="FFFFFF"/>
                </a:solidFill>
                <a:latin typeface="Questrial"/>
                <a:ea typeface="Questrial"/>
                <a:cs typeface="Questrial"/>
                <a:sym typeface="Questrial"/>
              </a:defRPr>
            </a:lvl7pPr>
            <a:lvl8pPr marL="0" marR="0" lvl="7" indent="0" algn="ctr" rtl="0">
              <a:spcBef>
                <a:spcPts val="0"/>
              </a:spcBef>
              <a:buNone/>
              <a:defRPr sz="2400" b="1">
                <a:solidFill>
                  <a:srgbClr val="FFFFFF"/>
                </a:solidFill>
                <a:latin typeface="Questrial"/>
                <a:ea typeface="Questrial"/>
                <a:cs typeface="Questrial"/>
                <a:sym typeface="Questrial"/>
              </a:defRPr>
            </a:lvl8pPr>
            <a:lvl9pPr marL="0" marR="0" lvl="8" indent="0" algn="ctr" rtl="0">
              <a:spcBef>
                <a:spcPts val="0"/>
              </a:spcBef>
              <a:buNone/>
              <a:defRPr sz="2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15" name="Google Shape;115;p21"/>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20"/>
        <p:cNvGrpSpPr/>
        <p:nvPr/>
      </p:nvGrpSpPr>
      <p:grpSpPr>
        <a:xfrm>
          <a:off x="0" y="0"/>
          <a:ext cx="0" cy="0"/>
          <a:chOff x="0" y="0"/>
          <a:chExt cx="0" cy="0"/>
        </a:xfrm>
      </p:grpSpPr>
      <p:sp>
        <p:nvSpPr>
          <p:cNvPr id="121" name="Google Shape;121;p23"/>
          <p:cNvSpPr/>
          <p:nvPr/>
        </p:nvSpPr>
        <p:spPr>
          <a:xfrm>
            <a:off x="0" y="4478274"/>
            <a:ext cx="9144000" cy="6652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2" name="Google Shape;122;p23"/>
          <p:cNvSpPr/>
          <p:nvPr/>
        </p:nvSpPr>
        <p:spPr>
          <a:xfrm>
            <a:off x="-9144" y="4539996"/>
            <a:ext cx="2249424" cy="5349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3" name="Google Shape;123;p23"/>
          <p:cNvSpPr/>
          <p:nvPr/>
        </p:nvSpPr>
        <p:spPr>
          <a:xfrm>
            <a:off x="2359152" y="4533138"/>
            <a:ext cx="6784848" cy="534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4" name="Google Shape;124;p23"/>
          <p:cNvSpPr txBox="1">
            <a:spLocks noGrp="1"/>
          </p:cNvSpPr>
          <p:nvPr>
            <p:ph type="ctrTitle"/>
          </p:nvPr>
        </p:nvSpPr>
        <p:spPr>
          <a:xfrm>
            <a:off x="2362200" y="3028950"/>
            <a:ext cx="6477000" cy="1371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3"/>
          <p:cNvSpPr txBox="1">
            <a:spLocks noGrp="1"/>
          </p:cNvSpPr>
          <p:nvPr>
            <p:ph type="subTitle" idx="1"/>
          </p:nvPr>
        </p:nvSpPr>
        <p:spPr>
          <a:xfrm>
            <a:off x="2362200" y="4537528"/>
            <a:ext cx="6705600" cy="51435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126" name="Google Shape;126;p23"/>
          <p:cNvSpPr txBox="1">
            <a:spLocks noGrp="1"/>
          </p:cNvSpPr>
          <p:nvPr>
            <p:ph type="dt" idx="10"/>
          </p:nvPr>
        </p:nvSpPr>
        <p:spPr>
          <a:xfrm>
            <a:off x="76200" y="4551524"/>
            <a:ext cx="2057400" cy="5143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127" name="Google Shape;127;p23"/>
          <p:cNvSpPr txBox="1">
            <a:spLocks noGrp="1"/>
          </p:cNvSpPr>
          <p:nvPr>
            <p:ph type="ftr" idx="11"/>
          </p:nvPr>
        </p:nvSpPr>
        <p:spPr>
          <a:xfrm>
            <a:off x="2085393" y="177403"/>
            <a:ext cx="58674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128" name="Google Shape;128;p23"/>
          <p:cNvSpPr txBox="1">
            <a:spLocks noGrp="1"/>
          </p:cNvSpPr>
          <p:nvPr>
            <p:ph type="sldNum" idx="12"/>
          </p:nvPr>
        </p:nvSpPr>
        <p:spPr>
          <a:xfrm>
            <a:off x="8001000" y="171450"/>
            <a:ext cx="838200" cy="2857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u="none">
                <a:solidFill>
                  <a:schemeClr val="lt2"/>
                </a:solidFill>
                <a:latin typeface="Questrial"/>
                <a:ea typeface="Questrial"/>
                <a:cs typeface="Questrial"/>
                <a:sym typeface="Questrial"/>
              </a:defRPr>
            </a:lvl1pPr>
            <a:lvl2pPr marL="0" marR="0" lvl="1" indent="0" algn="ctr" rtl="0">
              <a:spcBef>
                <a:spcPts val="0"/>
              </a:spcBef>
              <a:buNone/>
              <a:defRPr sz="1400" b="1" u="none">
                <a:solidFill>
                  <a:schemeClr val="lt2"/>
                </a:solidFill>
                <a:latin typeface="Questrial"/>
                <a:ea typeface="Questrial"/>
                <a:cs typeface="Questrial"/>
                <a:sym typeface="Questrial"/>
              </a:defRPr>
            </a:lvl2pPr>
            <a:lvl3pPr marL="0" marR="0" lvl="2" indent="0" algn="ctr" rtl="0">
              <a:spcBef>
                <a:spcPts val="0"/>
              </a:spcBef>
              <a:buNone/>
              <a:defRPr sz="1400" b="1" u="none">
                <a:solidFill>
                  <a:schemeClr val="lt2"/>
                </a:solidFill>
                <a:latin typeface="Questrial"/>
                <a:ea typeface="Questrial"/>
                <a:cs typeface="Questrial"/>
                <a:sym typeface="Questrial"/>
              </a:defRPr>
            </a:lvl3pPr>
            <a:lvl4pPr marL="0" marR="0" lvl="3" indent="0" algn="ctr" rtl="0">
              <a:spcBef>
                <a:spcPts val="0"/>
              </a:spcBef>
              <a:buNone/>
              <a:defRPr sz="1400" b="1" u="none">
                <a:solidFill>
                  <a:schemeClr val="lt2"/>
                </a:solidFill>
                <a:latin typeface="Questrial"/>
                <a:ea typeface="Questrial"/>
                <a:cs typeface="Questrial"/>
                <a:sym typeface="Questrial"/>
              </a:defRPr>
            </a:lvl4pPr>
            <a:lvl5pPr marL="0" marR="0" lvl="4" indent="0" algn="ctr" rtl="0">
              <a:spcBef>
                <a:spcPts val="0"/>
              </a:spcBef>
              <a:buNone/>
              <a:defRPr sz="1400" b="1" u="none">
                <a:solidFill>
                  <a:schemeClr val="lt2"/>
                </a:solidFill>
                <a:latin typeface="Questrial"/>
                <a:ea typeface="Questrial"/>
                <a:cs typeface="Questrial"/>
                <a:sym typeface="Questrial"/>
              </a:defRPr>
            </a:lvl5pPr>
            <a:lvl6pPr marL="0" marR="0" lvl="5" indent="0" algn="ctr" rtl="0">
              <a:spcBef>
                <a:spcPts val="0"/>
              </a:spcBef>
              <a:buNone/>
              <a:defRPr sz="1400" b="1" u="none">
                <a:solidFill>
                  <a:schemeClr val="lt2"/>
                </a:solidFill>
                <a:latin typeface="Questrial"/>
                <a:ea typeface="Questrial"/>
                <a:cs typeface="Questrial"/>
                <a:sym typeface="Questrial"/>
              </a:defRPr>
            </a:lvl6pPr>
            <a:lvl7pPr marL="0" marR="0" lvl="6" indent="0" algn="ctr" rtl="0">
              <a:spcBef>
                <a:spcPts val="0"/>
              </a:spcBef>
              <a:buNone/>
              <a:defRPr sz="1400" b="1" u="none">
                <a:solidFill>
                  <a:schemeClr val="lt2"/>
                </a:solidFill>
                <a:latin typeface="Questrial"/>
                <a:ea typeface="Questrial"/>
                <a:cs typeface="Questrial"/>
                <a:sym typeface="Questrial"/>
              </a:defRPr>
            </a:lvl7pPr>
            <a:lvl8pPr marL="0" marR="0" lvl="7" indent="0" algn="ctr" rtl="0">
              <a:spcBef>
                <a:spcPts val="0"/>
              </a:spcBef>
              <a:buNone/>
              <a:defRPr sz="1400" b="1" u="none">
                <a:solidFill>
                  <a:schemeClr val="lt2"/>
                </a:solidFill>
                <a:latin typeface="Questrial"/>
                <a:ea typeface="Questrial"/>
                <a:cs typeface="Questrial"/>
                <a:sym typeface="Questrial"/>
              </a:defRPr>
            </a:lvl8pPr>
            <a:lvl9pPr marL="0" marR="0" lvl="8" indent="0" algn="ctr" rtl="0">
              <a:spcBef>
                <a:spcPts val="0"/>
              </a:spcBef>
              <a:buNone/>
              <a:defRPr sz="1400" b="1" u="none">
                <a:solidFill>
                  <a:schemeClr val="lt2"/>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4"/>
          <p:cNvSpPr txBox="1">
            <a:spLocks noGrp="1"/>
          </p:cNvSpPr>
          <p:nvPr>
            <p:ph type="body" idx="1"/>
          </p:nvPr>
        </p:nvSpPr>
        <p:spPr>
          <a:xfrm>
            <a:off x="609600" y="1192175"/>
            <a:ext cx="3886200" cy="3429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32" name="Google Shape;132;p24"/>
          <p:cNvSpPr txBox="1">
            <a:spLocks noGrp="1"/>
          </p:cNvSpPr>
          <p:nvPr>
            <p:ph type="body" idx="2"/>
          </p:nvPr>
        </p:nvSpPr>
        <p:spPr>
          <a:xfrm>
            <a:off x="4844901" y="1192175"/>
            <a:ext cx="3886200" cy="3429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33" name="Google Shape;133;p24"/>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4" name="Google Shape;134;p24"/>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35" name="Google Shape;135;p24"/>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533400" y="204788"/>
            <a:ext cx="8153400" cy="6524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 name="Google Shape;138;p25"/>
          <p:cNvSpPr txBox="1">
            <a:spLocks noGrp="1"/>
          </p:cNvSpPr>
          <p:nvPr>
            <p:ph type="body" idx="1"/>
          </p:nvPr>
        </p:nvSpPr>
        <p:spPr>
          <a:xfrm>
            <a:off x="609600" y="1828800"/>
            <a:ext cx="3886200" cy="268605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39" name="Google Shape;139;p25"/>
          <p:cNvSpPr txBox="1">
            <a:spLocks noGrp="1"/>
          </p:cNvSpPr>
          <p:nvPr>
            <p:ph type="body" idx="2"/>
          </p:nvPr>
        </p:nvSpPr>
        <p:spPr>
          <a:xfrm>
            <a:off x="4800600" y="1828800"/>
            <a:ext cx="3886200" cy="268605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40" name="Google Shape;140;p25"/>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1" name="Google Shape;141;p25"/>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42" name="Google Shape;142;p25"/>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3" name="Google Shape;143;p25"/>
          <p:cNvSpPr txBox="1">
            <a:spLocks noGrp="1"/>
          </p:cNvSpPr>
          <p:nvPr>
            <p:ph type="body" idx="3"/>
          </p:nvPr>
        </p:nvSpPr>
        <p:spPr>
          <a:xfrm>
            <a:off x="609600" y="1314450"/>
            <a:ext cx="3886200" cy="480060"/>
          </a:xfrm>
          <a:prstGeom prst="rect">
            <a:avLst/>
          </a:prstGeom>
          <a:solidFill>
            <a:schemeClr val="accent2"/>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44" name="Google Shape;144;p25"/>
          <p:cNvSpPr txBox="1">
            <a:spLocks noGrp="1"/>
          </p:cNvSpPr>
          <p:nvPr>
            <p:ph type="body" idx="4"/>
          </p:nvPr>
        </p:nvSpPr>
        <p:spPr>
          <a:xfrm>
            <a:off x="4800600" y="1314450"/>
            <a:ext cx="3886200" cy="480060"/>
          </a:xfrm>
          <a:prstGeom prst="rect">
            <a:avLst/>
          </a:prstGeom>
          <a:solidFill>
            <a:schemeClr val="accent4"/>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26"/>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8" name="Google Shape;148;p26"/>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9" name="Google Shape;149;p26"/>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609600" y="204788"/>
            <a:ext cx="8077200" cy="6524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7"/>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3" name="Google Shape;153;p27"/>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4" name="Google Shape;154;p27"/>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55" name="Google Shape;155;p27"/>
          <p:cNvSpPr txBox="1">
            <a:spLocks noGrp="1"/>
          </p:cNvSpPr>
          <p:nvPr>
            <p:ph type="body" idx="1"/>
          </p:nvPr>
        </p:nvSpPr>
        <p:spPr>
          <a:xfrm>
            <a:off x="609600" y="1314450"/>
            <a:ext cx="1600200" cy="325755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lstStyle>
            <a:lvl1pPr marL="457200" marR="0" lvl="0" indent="-228600" algn="l" rtl="0">
              <a:spcBef>
                <a:spcPts val="700"/>
              </a:spcBef>
              <a:spcAft>
                <a:spcPts val="0"/>
              </a:spcAft>
              <a:buClr>
                <a:schemeClr val="accent2"/>
              </a:buClr>
              <a:buSzPts val="1080"/>
              <a:buFont typeface="Noto Sans Symbols"/>
              <a:buNone/>
              <a:defRPr sz="1800" b="0" i="0" u="none" strike="noStrike" cap="none">
                <a:solidFill>
                  <a:schemeClr val="dk1"/>
                </a:solidFill>
                <a:latin typeface="Questrial"/>
                <a:ea typeface="Questrial"/>
                <a:cs typeface="Questrial"/>
                <a:sym typeface="Questrial"/>
              </a:defRPr>
            </a:lvl1pPr>
            <a:lvl2pPr marL="914400" marR="0" lvl="1" indent="-228600" algn="l" rtl="0">
              <a:spcBef>
                <a:spcPts val="100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56" name="Google Shape;156;p27"/>
          <p:cNvSpPr txBox="1">
            <a:spLocks noGrp="1"/>
          </p:cNvSpPr>
          <p:nvPr>
            <p:ph type="body" idx="2"/>
          </p:nvPr>
        </p:nvSpPr>
        <p:spPr>
          <a:xfrm>
            <a:off x="2362200" y="1314450"/>
            <a:ext cx="6400800" cy="33147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157"/>
        <p:cNvGrpSpPr/>
        <p:nvPr/>
      </p:nvGrpSpPr>
      <p:grpSpPr>
        <a:xfrm>
          <a:off x="0" y="0"/>
          <a:ext cx="0" cy="0"/>
          <a:chOff x="0" y="0"/>
          <a:chExt cx="0" cy="0"/>
        </a:xfrm>
      </p:grpSpPr>
      <p:sp>
        <p:nvSpPr>
          <p:cNvPr id="158" name="Google Shape;158;p28"/>
          <p:cNvSpPr txBox="1">
            <a:spLocks noGrp="1"/>
          </p:cNvSpPr>
          <p:nvPr>
            <p:ph type="body" idx="1"/>
          </p:nvPr>
        </p:nvSpPr>
        <p:spPr>
          <a:xfrm>
            <a:off x="1600200" y="4114800"/>
            <a:ext cx="7315200" cy="514350"/>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020"/>
              <a:buFont typeface="Noto Sans Symbols"/>
              <a:buNone/>
              <a:defRPr sz="1700" b="0" i="0" u="none" strike="noStrike" cap="none">
                <a:solidFill>
                  <a:schemeClr val="dk1"/>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59" name="Google Shape;159;p28"/>
          <p:cNvSpPr/>
          <p:nvPr/>
        </p:nvSpPr>
        <p:spPr>
          <a:xfrm>
            <a:off x="-9144" y="3429000"/>
            <a:ext cx="9144000" cy="6652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60" name="Google Shape;160;p28"/>
          <p:cNvSpPr/>
          <p:nvPr/>
        </p:nvSpPr>
        <p:spPr>
          <a:xfrm>
            <a:off x="-9144" y="3497580"/>
            <a:ext cx="1463040" cy="5349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61" name="Google Shape;161;p28"/>
          <p:cNvSpPr/>
          <p:nvPr/>
        </p:nvSpPr>
        <p:spPr>
          <a:xfrm>
            <a:off x="1545336" y="3490722"/>
            <a:ext cx="7598664" cy="534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62" name="Google Shape;162;p28"/>
          <p:cNvSpPr txBox="1">
            <a:spLocks noGrp="1"/>
          </p:cNvSpPr>
          <p:nvPr>
            <p:ph type="title"/>
          </p:nvPr>
        </p:nvSpPr>
        <p:spPr>
          <a:xfrm>
            <a:off x="1600200" y="3486150"/>
            <a:ext cx="7315200" cy="5143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2800"/>
              <a:buFont typeface="Questrial"/>
              <a:buNone/>
              <a:defRPr sz="2800" b="0" i="0" u="none" strike="noStrike" cap="none">
                <a:solidFill>
                  <a:srgbClr val="FFFFF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28"/>
          <p:cNvSpPr/>
          <p:nvPr/>
        </p:nvSpPr>
        <p:spPr>
          <a:xfrm>
            <a:off x="1447800" y="0"/>
            <a:ext cx="100584" cy="515035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64" name="Google Shape;164;p28"/>
          <p:cNvSpPr txBox="1">
            <a:spLocks noGrp="1"/>
          </p:cNvSpPr>
          <p:nvPr>
            <p:ph type="dt" idx="10"/>
          </p:nvPr>
        </p:nvSpPr>
        <p:spPr>
          <a:xfrm>
            <a:off x="62484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65" name="Google Shape;165;p28"/>
          <p:cNvSpPr txBox="1">
            <a:spLocks noGrp="1"/>
          </p:cNvSpPr>
          <p:nvPr>
            <p:ph type="sldNum" idx="12"/>
          </p:nvPr>
        </p:nvSpPr>
        <p:spPr>
          <a:xfrm>
            <a:off x="0" y="3500437"/>
            <a:ext cx="1447800" cy="49768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Questrial"/>
                <a:ea typeface="Questrial"/>
                <a:cs typeface="Questrial"/>
                <a:sym typeface="Questrial"/>
              </a:defRPr>
            </a:lvl1pPr>
            <a:lvl2pPr marL="0" marR="0" lvl="1" indent="0" algn="ctr" rtl="0">
              <a:spcBef>
                <a:spcPts val="0"/>
              </a:spcBef>
              <a:buNone/>
              <a:defRPr sz="2800" b="1">
                <a:solidFill>
                  <a:srgbClr val="FFFFFF"/>
                </a:solidFill>
                <a:latin typeface="Questrial"/>
                <a:ea typeface="Questrial"/>
                <a:cs typeface="Questrial"/>
                <a:sym typeface="Questrial"/>
              </a:defRPr>
            </a:lvl2pPr>
            <a:lvl3pPr marL="0" marR="0" lvl="2" indent="0" algn="ctr" rtl="0">
              <a:spcBef>
                <a:spcPts val="0"/>
              </a:spcBef>
              <a:buNone/>
              <a:defRPr sz="2800" b="1">
                <a:solidFill>
                  <a:srgbClr val="FFFFFF"/>
                </a:solidFill>
                <a:latin typeface="Questrial"/>
                <a:ea typeface="Questrial"/>
                <a:cs typeface="Questrial"/>
                <a:sym typeface="Questrial"/>
              </a:defRPr>
            </a:lvl3pPr>
            <a:lvl4pPr marL="0" marR="0" lvl="3" indent="0" algn="ctr" rtl="0">
              <a:spcBef>
                <a:spcPts val="0"/>
              </a:spcBef>
              <a:buNone/>
              <a:defRPr sz="2800" b="1">
                <a:solidFill>
                  <a:srgbClr val="FFFFFF"/>
                </a:solidFill>
                <a:latin typeface="Questrial"/>
                <a:ea typeface="Questrial"/>
                <a:cs typeface="Questrial"/>
                <a:sym typeface="Questrial"/>
              </a:defRPr>
            </a:lvl4pPr>
            <a:lvl5pPr marL="0" marR="0" lvl="4" indent="0" algn="ctr" rtl="0">
              <a:spcBef>
                <a:spcPts val="0"/>
              </a:spcBef>
              <a:buNone/>
              <a:defRPr sz="2800" b="1">
                <a:solidFill>
                  <a:srgbClr val="FFFFFF"/>
                </a:solidFill>
                <a:latin typeface="Questrial"/>
                <a:ea typeface="Questrial"/>
                <a:cs typeface="Questrial"/>
                <a:sym typeface="Questrial"/>
              </a:defRPr>
            </a:lvl5pPr>
            <a:lvl6pPr marL="0" marR="0" lvl="5" indent="0" algn="ctr" rtl="0">
              <a:spcBef>
                <a:spcPts val="0"/>
              </a:spcBef>
              <a:buNone/>
              <a:defRPr sz="2800" b="1">
                <a:solidFill>
                  <a:srgbClr val="FFFFFF"/>
                </a:solidFill>
                <a:latin typeface="Questrial"/>
                <a:ea typeface="Questrial"/>
                <a:cs typeface="Questrial"/>
                <a:sym typeface="Questrial"/>
              </a:defRPr>
            </a:lvl6pPr>
            <a:lvl7pPr marL="0" marR="0" lvl="6" indent="0" algn="ctr" rtl="0">
              <a:spcBef>
                <a:spcPts val="0"/>
              </a:spcBef>
              <a:buNone/>
              <a:defRPr sz="2800" b="1">
                <a:solidFill>
                  <a:srgbClr val="FFFFFF"/>
                </a:solidFill>
                <a:latin typeface="Questrial"/>
                <a:ea typeface="Questrial"/>
                <a:cs typeface="Questrial"/>
                <a:sym typeface="Questrial"/>
              </a:defRPr>
            </a:lvl7pPr>
            <a:lvl8pPr marL="0" marR="0" lvl="7" indent="0" algn="ctr" rtl="0">
              <a:spcBef>
                <a:spcPts val="0"/>
              </a:spcBef>
              <a:buNone/>
              <a:defRPr sz="2800" b="1">
                <a:solidFill>
                  <a:srgbClr val="FFFFFF"/>
                </a:solidFill>
                <a:latin typeface="Questrial"/>
                <a:ea typeface="Questrial"/>
                <a:cs typeface="Questrial"/>
                <a:sym typeface="Questrial"/>
              </a:defRPr>
            </a:lvl8pPr>
            <a:lvl9pPr marL="0" marR="0" lvl="8" indent="0" algn="ctr" rtl="0">
              <a:spcBef>
                <a:spcPts val="0"/>
              </a:spcBef>
              <a:buNone/>
              <a:defRPr sz="2800" b="1">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66" name="Google Shape;166;p28"/>
          <p:cNvSpPr txBox="1">
            <a:spLocks noGrp="1"/>
          </p:cNvSpPr>
          <p:nvPr>
            <p:ph type="ftr" idx="11"/>
          </p:nvPr>
        </p:nvSpPr>
        <p:spPr>
          <a:xfrm>
            <a:off x="1600200" y="4686154"/>
            <a:ext cx="45720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67" name="Google Shape;167;p28"/>
          <p:cNvSpPr>
            <a:spLocks noGrp="1"/>
          </p:cNvSpPr>
          <p:nvPr>
            <p:ph type="pic" idx="2"/>
          </p:nvPr>
        </p:nvSpPr>
        <p:spPr>
          <a:xfrm>
            <a:off x="1560576" y="0"/>
            <a:ext cx="7583424" cy="3426714"/>
          </a:xfrm>
          <a:prstGeom prst="rect">
            <a:avLst/>
          </a:prstGeom>
          <a:solidFill>
            <a:srgbClr val="D7E5CA"/>
          </a:solidFill>
          <a:ln>
            <a:noFill/>
          </a:ln>
        </p:spPr>
        <p:txBody>
          <a:bodyPr spcFirstLastPara="1" wrap="square" lIns="91425" tIns="45700" rIns="91425" bIns="45700" anchor="t" anchorCtr="0"/>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Questrial"/>
                <a:ea typeface="Questrial"/>
                <a:cs typeface="Questrial"/>
                <a:sym typeface="Questrial"/>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7"/>
          <p:cNvSpPr txBox="1">
            <a:spLocks noGrp="1"/>
          </p:cNvSpPr>
          <p:nvPr>
            <p:ph type="body" idx="1"/>
          </p:nvPr>
        </p:nvSpPr>
        <p:spPr>
          <a:xfrm>
            <a:off x="612648" y="1200150"/>
            <a:ext cx="8153400" cy="339471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Questrial"/>
                <a:ea typeface="Questrial"/>
                <a:cs typeface="Questrial"/>
                <a:sym typeface="Questrial"/>
              </a:defRPr>
            </a:lvl9pPr>
          </a:lstStyle>
          <a:p>
            <a:endParaRPr/>
          </a:p>
        </p:txBody>
      </p:sp>
      <p:sp>
        <p:nvSpPr>
          <p:cNvPr id="77" name="Google Shape;77;p17"/>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78" name="Google Shape;78;p17"/>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79" name="Google Shape;79;p17"/>
          <p:cNvSpPr/>
          <p:nvPr/>
        </p:nvSpPr>
        <p:spPr>
          <a:xfrm>
            <a:off x="0" y="925830"/>
            <a:ext cx="9144000" cy="24003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80" name="Google Shape;80;p17"/>
          <p:cNvSpPr/>
          <p:nvPr/>
        </p:nvSpPr>
        <p:spPr>
          <a:xfrm>
            <a:off x="0" y="960120"/>
            <a:ext cx="533400" cy="1714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81" name="Google Shape;81;p17"/>
          <p:cNvSpPr/>
          <p:nvPr/>
        </p:nvSpPr>
        <p:spPr>
          <a:xfrm>
            <a:off x="590550" y="960120"/>
            <a:ext cx="8553450" cy="1714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82" name="Google Shape;82;p17"/>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9"/>
          <p:cNvSpPr txBox="1">
            <a:spLocks noGrp="1"/>
          </p:cNvSpPr>
          <p:nvPr>
            <p:ph type="body" idx="1"/>
          </p:nvPr>
        </p:nvSpPr>
        <p:spPr>
          <a:xfrm>
            <a:off x="612648" y="1200150"/>
            <a:ext cx="8153400" cy="339471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Google Shape;95;p19"/>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6" name="Google Shape;96;p19"/>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7" name="Google Shape;97;p19"/>
          <p:cNvSpPr/>
          <p:nvPr/>
        </p:nvSpPr>
        <p:spPr>
          <a:xfrm>
            <a:off x="0" y="925830"/>
            <a:ext cx="9144000" cy="24003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8" name="Google Shape;98;p19"/>
          <p:cNvSpPr/>
          <p:nvPr/>
        </p:nvSpPr>
        <p:spPr>
          <a:xfrm>
            <a:off x="0" y="960120"/>
            <a:ext cx="533400" cy="1714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9" name="Google Shape;99;p19"/>
          <p:cNvSpPr/>
          <p:nvPr/>
        </p:nvSpPr>
        <p:spPr>
          <a:xfrm>
            <a:off x="590550" y="960120"/>
            <a:ext cx="8553450" cy="1714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0" name="Google Shape;100;p19"/>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u="none">
                <a:solidFill>
                  <a:srgbClr val="FFFFFF"/>
                </a:solidFill>
                <a:latin typeface="Questrial"/>
                <a:ea typeface="Questrial"/>
                <a:cs typeface="Questrial"/>
                <a:sym typeface="Questrial"/>
              </a:defRPr>
            </a:lvl1pPr>
            <a:lvl2pPr marL="0" marR="0" lvl="1" indent="0" algn="ctr" rtl="0">
              <a:spcBef>
                <a:spcPts val="0"/>
              </a:spcBef>
              <a:buNone/>
              <a:defRPr sz="1400" b="1" u="none">
                <a:solidFill>
                  <a:srgbClr val="FFFFFF"/>
                </a:solidFill>
                <a:latin typeface="Questrial"/>
                <a:ea typeface="Questrial"/>
                <a:cs typeface="Questrial"/>
                <a:sym typeface="Questrial"/>
              </a:defRPr>
            </a:lvl2pPr>
            <a:lvl3pPr marL="0" marR="0" lvl="2" indent="0" algn="ctr" rtl="0">
              <a:spcBef>
                <a:spcPts val="0"/>
              </a:spcBef>
              <a:buNone/>
              <a:defRPr sz="1400" b="1" u="none">
                <a:solidFill>
                  <a:srgbClr val="FFFFFF"/>
                </a:solidFill>
                <a:latin typeface="Questrial"/>
                <a:ea typeface="Questrial"/>
                <a:cs typeface="Questrial"/>
                <a:sym typeface="Questrial"/>
              </a:defRPr>
            </a:lvl3pPr>
            <a:lvl4pPr marL="0" marR="0" lvl="3" indent="0" algn="ctr" rtl="0">
              <a:spcBef>
                <a:spcPts val="0"/>
              </a:spcBef>
              <a:buNone/>
              <a:defRPr sz="1400" b="1" u="none">
                <a:solidFill>
                  <a:srgbClr val="FFFFFF"/>
                </a:solidFill>
                <a:latin typeface="Questrial"/>
                <a:ea typeface="Questrial"/>
                <a:cs typeface="Questrial"/>
                <a:sym typeface="Questrial"/>
              </a:defRPr>
            </a:lvl4pPr>
            <a:lvl5pPr marL="0" marR="0" lvl="4" indent="0" algn="ctr" rtl="0">
              <a:spcBef>
                <a:spcPts val="0"/>
              </a:spcBef>
              <a:buNone/>
              <a:defRPr sz="1400" b="1" u="none">
                <a:solidFill>
                  <a:srgbClr val="FFFFFF"/>
                </a:solidFill>
                <a:latin typeface="Questrial"/>
                <a:ea typeface="Questrial"/>
                <a:cs typeface="Questrial"/>
                <a:sym typeface="Questrial"/>
              </a:defRPr>
            </a:lvl5pPr>
            <a:lvl6pPr marL="0" marR="0" lvl="5" indent="0" algn="ctr" rtl="0">
              <a:spcBef>
                <a:spcPts val="0"/>
              </a:spcBef>
              <a:buNone/>
              <a:defRPr sz="1400" b="1" u="none">
                <a:solidFill>
                  <a:srgbClr val="FFFFFF"/>
                </a:solidFill>
                <a:latin typeface="Questrial"/>
                <a:ea typeface="Questrial"/>
                <a:cs typeface="Questrial"/>
                <a:sym typeface="Questrial"/>
              </a:defRPr>
            </a:lvl6pPr>
            <a:lvl7pPr marL="0" marR="0" lvl="6" indent="0" algn="ctr" rtl="0">
              <a:spcBef>
                <a:spcPts val="0"/>
              </a:spcBef>
              <a:buNone/>
              <a:defRPr sz="1400" b="1" u="none">
                <a:solidFill>
                  <a:srgbClr val="FFFFFF"/>
                </a:solidFill>
                <a:latin typeface="Questrial"/>
                <a:ea typeface="Questrial"/>
                <a:cs typeface="Questrial"/>
                <a:sym typeface="Questrial"/>
              </a:defRPr>
            </a:lvl7pPr>
            <a:lvl8pPr marL="0" marR="0" lvl="7" indent="0" algn="ctr" rtl="0">
              <a:spcBef>
                <a:spcPts val="0"/>
              </a:spcBef>
              <a:buNone/>
              <a:defRPr sz="1400" b="1" u="none">
                <a:solidFill>
                  <a:srgbClr val="FFFFFF"/>
                </a:solidFill>
                <a:latin typeface="Questrial"/>
                <a:ea typeface="Questrial"/>
                <a:cs typeface="Questrial"/>
                <a:sym typeface="Questrial"/>
              </a:defRPr>
            </a:lvl8pPr>
            <a:lvl9pPr marL="0" marR="0" lvl="8" indent="0" algn="ctr" rtl="0">
              <a:spcBef>
                <a:spcPts val="0"/>
              </a:spcBef>
              <a:buNone/>
              <a:defRPr sz="1400" b="1" u="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709" r:id="rId11"/>
    <p:sldLayoutId id="2147483710"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33"/>
          <p:cNvSpPr txBox="1">
            <a:spLocks noGrp="1"/>
          </p:cNvSpPr>
          <p:nvPr>
            <p:ph type="ctrTitle"/>
          </p:nvPr>
        </p:nvSpPr>
        <p:spPr>
          <a:xfrm>
            <a:off x="2014177" y="3062818"/>
            <a:ext cx="5385809" cy="1371600"/>
          </a:xfrm>
          <a:prstGeom prst="rect">
            <a:avLst/>
          </a:prstGeom>
          <a:noFill/>
          <a:ln>
            <a:noFill/>
          </a:ln>
        </p:spPr>
        <p:txBody>
          <a:bodyPr spcFirstLastPara="1" wrap="square" lIns="91425" tIns="45700" rIns="91425" bIns="45700" anchor="b" anchorCtr="0">
            <a:noAutofit/>
          </a:bodyPr>
          <a:lstStyle/>
          <a:p>
            <a:pPr algn="ctr"/>
            <a:r>
              <a:rPr lang="en-US" sz="1800" b="0" i="0" u="none" strike="noStrike" cap="none" dirty="0">
                <a:solidFill>
                  <a:schemeClr val="bg2">
                    <a:lumMod val="75000"/>
                  </a:schemeClr>
                </a:solidFill>
                <a:ea typeface="Arial"/>
                <a:cs typeface="Arial"/>
                <a:sym typeface="Arial"/>
              </a:rPr>
              <a:t/>
            </a:r>
            <a:br>
              <a:rPr lang="en-US" sz="1800" b="0" i="0" u="none" strike="noStrike" cap="none" dirty="0">
                <a:solidFill>
                  <a:schemeClr val="bg2">
                    <a:lumMod val="75000"/>
                  </a:schemeClr>
                </a:solidFill>
                <a:ea typeface="Arial"/>
                <a:cs typeface="Arial"/>
                <a:sym typeface="Arial"/>
              </a:rPr>
            </a:br>
            <a:r>
              <a:rPr lang="en-US" sz="1800" b="0" i="0" u="none" strike="noStrike" cap="none" dirty="0">
                <a:solidFill>
                  <a:schemeClr val="bg2">
                    <a:lumMod val="75000"/>
                  </a:schemeClr>
                </a:solidFill>
                <a:ea typeface="Arial"/>
                <a:cs typeface="Arial"/>
                <a:sym typeface="Arial"/>
              </a:rPr>
              <a:t>Cecelia Friedman Levin, Esq., ASISTA</a:t>
            </a:r>
            <a:r>
              <a:rPr lang="en-US" sz="1800" dirty="0">
                <a:solidFill>
                  <a:schemeClr val="bg2">
                    <a:lumMod val="75000"/>
                  </a:schemeClr>
                </a:solidFill>
                <a:ea typeface="Arial"/>
                <a:cs typeface="Arial"/>
                <a:sym typeface="Arial"/>
              </a:rPr>
              <a:t/>
            </a:r>
            <a:br>
              <a:rPr lang="en-US" sz="1800" dirty="0">
                <a:solidFill>
                  <a:schemeClr val="bg2">
                    <a:lumMod val="75000"/>
                  </a:schemeClr>
                </a:solidFill>
                <a:ea typeface="Arial"/>
                <a:cs typeface="Arial"/>
                <a:sym typeface="Arial"/>
              </a:rPr>
            </a:br>
            <a:r>
              <a:rPr lang="en-US" sz="1800" dirty="0">
                <a:solidFill>
                  <a:schemeClr val="bg2">
                    <a:lumMod val="75000"/>
                  </a:schemeClr>
                </a:solidFill>
                <a:ea typeface="Arial"/>
                <a:cs typeface="Arial"/>
                <a:sym typeface="Arial"/>
              </a:rPr>
              <a:t>Cynthia Henning, Esq., KIND</a:t>
            </a:r>
            <a:r>
              <a:rPr lang="en-US" sz="1800" b="0" i="0" u="none" strike="noStrike" cap="none" dirty="0">
                <a:solidFill>
                  <a:schemeClr val="bg2">
                    <a:lumMod val="75000"/>
                  </a:schemeClr>
                </a:solidFill>
                <a:latin typeface="Arial"/>
                <a:ea typeface="Arial"/>
                <a:cs typeface="Arial"/>
                <a:sym typeface="Arial"/>
              </a:rPr>
              <a:t/>
            </a:r>
            <a:br>
              <a:rPr lang="en-US" sz="1800" b="0" i="0" u="none" strike="noStrike" cap="none" dirty="0">
                <a:solidFill>
                  <a:schemeClr val="bg2">
                    <a:lumMod val="75000"/>
                  </a:schemeClr>
                </a:solidFill>
                <a:latin typeface="Arial"/>
                <a:ea typeface="Arial"/>
                <a:cs typeface="Arial"/>
                <a:sym typeface="Arial"/>
              </a:rPr>
            </a:br>
            <a:r>
              <a:rPr lang="en-US" sz="1800" dirty="0">
                <a:solidFill>
                  <a:schemeClr val="bg2">
                    <a:lumMod val="75000"/>
                  </a:schemeClr>
                </a:solidFill>
              </a:rPr>
              <a:t>Leslye E. Orloff, Esq., NIWAP</a:t>
            </a:r>
            <a:br>
              <a:rPr lang="en-US" sz="1800" dirty="0">
                <a:solidFill>
                  <a:schemeClr val="bg2">
                    <a:lumMod val="75000"/>
                  </a:schemeClr>
                </a:solidFill>
              </a:rPr>
            </a:br>
            <a:r>
              <a:rPr lang="en-US" sz="1800" dirty="0">
                <a:solidFill>
                  <a:schemeClr val="bg2">
                    <a:lumMod val="75000"/>
                  </a:schemeClr>
                </a:solidFill>
                <a:ea typeface="Arial"/>
                <a:cs typeface="Arial"/>
                <a:sym typeface="Arial"/>
              </a:rPr>
              <a:t>Victoria Hernandez, Esq., </a:t>
            </a:r>
            <a:r>
              <a:rPr lang="en-US" sz="1800" dirty="0" err="1">
                <a:solidFill>
                  <a:schemeClr val="bg2">
                    <a:lumMod val="75000"/>
                  </a:schemeClr>
                </a:solidFill>
                <a:ea typeface="Arial"/>
                <a:cs typeface="Arial"/>
                <a:sym typeface="Arial"/>
              </a:rPr>
              <a:t>Ayuda</a:t>
            </a:r>
            <a:endParaRPr sz="1800" b="0" i="0" u="none" strike="noStrike" cap="none" dirty="0">
              <a:solidFill>
                <a:schemeClr val="bg2">
                  <a:lumMod val="75000"/>
                </a:schemeClr>
              </a:solidFill>
              <a:latin typeface="Arial"/>
              <a:ea typeface="Arial"/>
              <a:cs typeface="Arial"/>
              <a:sym typeface="Arial"/>
            </a:endParaRPr>
          </a:p>
        </p:txBody>
      </p:sp>
      <p:sp>
        <p:nvSpPr>
          <p:cNvPr id="191" name="Google Shape;191;p33"/>
          <p:cNvSpPr txBox="1"/>
          <p:nvPr/>
        </p:nvSpPr>
        <p:spPr>
          <a:xfrm>
            <a:off x="868235" y="106868"/>
            <a:ext cx="7677695" cy="21734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400" b="0" i="0" u="none" strike="noStrike" cap="none" dirty="0">
                <a:solidFill>
                  <a:schemeClr val="bg2"/>
                </a:solidFill>
                <a:latin typeface="Questrial"/>
                <a:sym typeface="Arial"/>
              </a:rPr>
              <a:t>Immigrant Survivors </a:t>
            </a:r>
          </a:p>
          <a:p>
            <a:pPr marL="0" marR="0" lvl="0" indent="0" algn="ctr" rtl="0">
              <a:spcBef>
                <a:spcPts val="0"/>
              </a:spcBef>
              <a:spcAft>
                <a:spcPts val="0"/>
              </a:spcAft>
              <a:buNone/>
            </a:pPr>
            <a:r>
              <a:rPr lang="en" sz="4400" b="0" i="0" u="none" strike="noStrike" cap="none" dirty="0">
                <a:solidFill>
                  <a:schemeClr val="bg2"/>
                </a:solidFill>
                <a:latin typeface="Questrial"/>
                <a:sym typeface="Arial"/>
              </a:rPr>
              <a:t>of Domestic And Sexual Violence in</a:t>
            </a:r>
            <a:r>
              <a:rPr lang="en" sz="4400" dirty="0">
                <a:solidFill>
                  <a:schemeClr val="bg2"/>
                </a:solidFill>
                <a:latin typeface="Questrial"/>
              </a:rPr>
              <a:t> Family Court Matters</a:t>
            </a:r>
            <a:endParaRPr sz="4400" dirty="0">
              <a:solidFill>
                <a:schemeClr val="bg2"/>
              </a:solidFill>
              <a:latin typeface="Questrial"/>
            </a:endParaRPr>
          </a:p>
          <a:p>
            <a:pPr marL="0" marR="0" lvl="0" indent="0" algn="l" rtl="0">
              <a:spcBef>
                <a:spcPts val="0"/>
              </a:spcBef>
              <a:spcAft>
                <a:spcPts val="0"/>
              </a:spcAft>
              <a:buNone/>
            </a:pPr>
            <a:endParaRPr sz="1800" dirty="0">
              <a:solidFill>
                <a:srgbClr val="000000"/>
              </a:solidFill>
              <a:latin typeface="Questrial"/>
              <a:ea typeface="Questrial"/>
              <a:cs typeface="Questrial"/>
              <a:sym typeface="Questrial"/>
            </a:endParaRPr>
          </a:p>
        </p:txBody>
      </p:sp>
      <p:sp>
        <p:nvSpPr>
          <p:cNvPr id="2" name="TextBox 1">
            <a:extLst>
              <a:ext uri="{FF2B5EF4-FFF2-40B4-BE49-F238E27FC236}">
                <a16:creationId xmlns:a16="http://schemas.microsoft.com/office/drawing/2014/main" xmlns="" id="{48BB951D-DE9B-4292-A5AD-4A417B299DA0}"/>
              </a:ext>
            </a:extLst>
          </p:cNvPr>
          <p:cNvSpPr txBox="1"/>
          <p:nvPr/>
        </p:nvSpPr>
        <p:spPr>
          <a:xfrm>
            <a:off x="721600" y="2346875"/>
            <a:ext cx="7970964" cy="646331"/>
          </a:xfrm>
          <a:prstGeom prst="rect">
            <a:avLst/>
          </a:prstGeom>
          <a:noFill/>
        </p:spPr>
        <p:txBody>
          <a:bodyPr wrap="square" rtlCol="0">
            <a:spAutoFit/>
          </a:bodyPr>
          <a:lstStyle/>
          <a:p>
            <a:pPr algn="ctr"/>
            <a:r>
              <a:rPr lang="en-US" sz="1800" dirty="0">
                <a:solidFill>
                  <a:schemeClr val="bg2">
                    <a:lumMod val="75000"/>
                  </a:schemeClr>
                </a:solidFill>
                <a:latin typeface="Questrial"/>
              </a:rPr>
              <a:t>Addressing the Multiple Dimensions of Domestic Violence in Family Court</a:t>
            </a:r>
          </a:p>
          <a:p>
            <a:pPr algn="ctr"/>
            <a:r>
              <a:rPr lang="en-US" sz="1800" dirty="0">
                <a:solidFill>
                  <a:schemeClr val="bg2">
                    <a:lumMod val="75000"/>
                  </a:schemeClr>
                </a:solidFill>
                <a:latin typeface="Questrial"/>
              </a:rPr>
              <a:t>October 12,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43905-5BC8-4F31-81F6-F1346FB577D4}"/>
              </a:ext>
            </a:extLst>
          </p:cNvPr>
          <p:cNvSpPr>
            <a:spLocks noGrp="1"/>
          </p:cNvSpPr>
          <p:nvPr>
            <p:ph type="title"/>
          </p:nvPr>
        </p:nvSpPr>
        <p:spPr>
          <a:xfrm>
            <a:off x="495300" y="1842206"/>
            <a:ext cx="8153400" cy="742950"/>
          </a:xfrm>
        </p:spPr>
        <p:txBody>
          <a:bodyPr/>
          <a:lstStyle/>
          <a:p>
            <a:pPr algn="ctr"/>
            <a:r>
              <a:rPr lang="en-US" dirty="0"/>
              <a:t>Cultural Competency</a:t>
            </a:r>
          </a:p>
        </p:txBody>
      </p:sp>
    </p:spTree>
    <p:extLst>
      <p:ext uri="{BB962C8B-B14F-4D97-AF65-F5344CB8AC3E}">
        <p14:creationId xmlns:p14="http://schemas.microsoft.com/office/powerpoint/2010/main" xmlns="" val="367492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Cultural Competency</a:t>
            </a:r>
            <a:endParaRPr dirty="0"/>
          </a:p>
        </p:txBody>
      </p:sp>
      <p:sp>
        <p:nvSpPr>
          <p:cNvPr id="262" name="Google Shape;262;p41"/>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7465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Arial"/>
                <a:cs typeface="Arial"/>
                <a:sym typeface="Arial"/>
              </a:rPr>
              <a:t>Cultural competency is a process</a:t>
            </a:r>
            <a:endParaRPr sz="2300" dirty="0">
              <a:solidFill>
                <a:schemeClr val="bg2">
                  <a:lumMod val="75000"/>
                </a:schemeClr>
              </a:solidFill>
              <a:ea typeface="Arial"/>
              <a:cs typeface="Arial"/>
              <a:sym typeface="Arial"/>
            </a:endParaRPr>
          </a:p>
          <a:p>
            <a:pPr marL="457200" lvl="0" indent="-37465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Arial"/>
                <a:cs typeface="Arial"/>
                <a:sym typeface="Arial"/>
              </a:rPr>
              <a:t>More than just factual knowledge of a culture</a:t>
            </a:r>
            <a:endParaRPr sz="2300" dirty="0">
              <a:solidFill>
                <a:schemeClr val="bg2">
                  <a:lumMod val="75000"/>
                </a:schemeClr>
              </a:solidFill>
              <a:ea typeface="Arial"/>
              <a:cs typeface="Arial"/>
              <a:sym typeface="Arial"/>
            </a:endParaRPr>
          </a:p>
          <a:p>
            <a:pPr marL="457200" lvl="0" indent="-37465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Arial"/>
                <a:cs typeface="Arial"/>
                <a:sym typeface="Arial"/>
              </a:rPr>
              <a:t>Includes ongoing attitudes towards both our clients and ourselves</a:t>
            </a:r>
            <a:endParaRPr sz="2300" dirty="0">
              <a:solidFill>
                <a:schemeClr val="bg2">
                  <a:lumMod val="75000"/>
                </a:schemeClr>
              </a:solidFill>
              <a:ea typeface="Arial"/>
              <a:cs typeface="Arial"/>
              <a:sym typeface="Arial"/>
            </a:endParaRPr>
          </a:p>
          <a:p>
            <a:pPr marL="457200" lvl="0" indent="-37465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Arial"/>
                <a:cs typeface="Arial"/>
                <a:sym typeface="Arial"/>
              </a:rPr>
              <a:t>Works to increase self-awareness of our biases and perceptions</a:t>
            </a:r>
            <a:endParaRPr sz="2300" dirty="0">
              <a:solidFill>
                <a:schemeClr val="bg2">
                  <a:lumMod val="75000"/>
                </a:schemeClr>
              </a:solidFill>
              <a:ea typeface="Arial"/>
              <a:cs typeface="Arial"/>
              <a:sym typeface="Arial"/>
            </a:endParaRPr>
          </a:p>
          <a:p>
            <a:pPr marL="457200" lvl="0" indent="-37465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Arial"/>
                <a:cs typeface="Arial"/>
                <a:sym typeface="Arial"/>
              </a:rPr>
              <a:t>Teaches us how to put aside biases and learn from clients</a:t>
            </a:r>
            <a:endParaRPr sz="2300" dirty="0">
              <a:solidFill>
                <a:schemeClr val="bg2">
                  <a:lumMod val="75000"/>
                </a:schemeClr>
              </a:solidFill>
              <a:ea typeface="Arial"/>
              <a:cs typeface="Arial"/>
              <a:sym typeface="Arial"/>
            </a:endParaRPr>
          </a:p>
          <a:p>
            <a:pPr marL="457200" lvl="0" indent="-37465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Arial"/>
                <a:cs typeface="Arial"/>
                <a:sym typeface="Arial"/>
              </a:rPr>
              <a:t>Cultural humility</a:t>
            </a:r>
            <a:endParaRPr sz="2400" dirty="0">
              <a:solidFill>
                <a:schemeClr val="bg2">
                  <a:lumMod val="75000"/>
                </a:schemeClr>
              </a:solidFill>
              <a:ea typeface="Calibri"/>
              <a:cs typeface="Calibri"/>
              <a:sym typeface="Calibri"/>
            </a:endParaRPr>
          </a:p>
          <a:p>
            <a:pPr marL="0" lvl="0" indent="0" algn="l" rtl="0">
              <a:lnSpc>
                <a:spcPct val="90000"/>
              </a:lnSpc>
              <a:spcBef>
                <a:spcPts val="600"/>
              </a:spcBef>
              <a:spcAft>
                <a:spcPts val="400"/>
              </a:spcAft>
              <a:buNone/>
            </a:pPr>
            <a:r>
              <a:rPr lang="en" sz="2600" b="1" dirty="0">
                <a:solidFill>
                  <a:schemeClr val="bg2">
                    <a:lumMod val="75000"/>
                  </a:schemeClr>
                </a:solidFill>
                <a:ea typeface="Arial"/>
                <a:cs typeface="Arial"/>
                <a:sym typeface="Arial"/>
              </a:rPr>
              <a:t> There are limits to cultural competency</a:t>
            </a:r>
            <a:endParaRPr dirty="0">
              <a:solidFill>
                <a:schemeClr val="bg2">
                  <a:lumMod val="75000"/>
                </a:schemeClr>
              </a:solidFill>
            </a:endParaRPr>
          </a:p>
        </p:txBody>
      </p:sp>
    </p:spTree>
    <p:extLst>
      <p:ext uri="{BB962C8B-B14F-4D97-AF65-F5344CB8AC3E}">
        <p14:creationId xmlns:p14="http://schemas.microsoft.com/office/powerpoint/2010/main" xmlns="" val="68862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800" dirty="0"/>
              <a:t>Why is Cultural Competency Important?</a:t>
            </a:r>
            <a:endParaRPr sz="3800" dirty="0"/>
          </a:p>
        </p:txBody>
      </p:sp>
      <p:sp>
        <p:nvSpPr>
          <p:cNvPr id="268" name="Google Shape;268;p42"/>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dk1"/>
              </a:buClr>
              <a:buSzPts val="1100"/>
              <a:buFont typeface="Arial"/>
              <a:buNone/>
            </a:pPr>
            <a:r>
              <a:rPr lang="en" sz="2300" dirty="0">
                <a:solidFill>
                  <a:schemeClr val="bg2">
                    <a:lumMod val="75000"/>
                  </a:schemeClr>
                </a:solidFill>
                <a:ea typeface="Calibri"/>
                <a:cs typeface="Calibri"/>
                <a:sym typeface="Calibri"/>
              </a:rPr>
              <a:t>Helps us understand…</a:t>
            </a:r>
            <a:endParaRPr sz="2300" dirty="0">
              <a:solidFill>
                <a:schemeClr val="bg2">
                  <a:lumMod val="75000"/>
                </a:schemeClr>
              </a:solidFill>
              <a:ea typeface="Calibri"/>
              <a:cs typeface="Calibri"/>
              <a:sym typeface="Calibri"/>
            </a:endParaRPr>
          </a:p>
          <a:p>
            <a:pPr marL="457200" lvl="0" indent="-381000" algn="l" rtl="0">
              <a:lnSpc>
                <a:spcPct val="114000"/>
              </a:lnSpc>
              <a:spcBef>
                <a:spcPts val="200"/>
              </a:spcBef>
              <a:spcAft>
                <a:spcPts val="0"/>
              </a:spcAft>
              <a:buSzPct val="85000"/>
              <a:buFont typeface="Wingdings" panose="05000000000000000000" pitchFamily="2" charset="2"/>
              <a:buChar char="q"/>
            </a:pPr>
            <a:r>
              <a:rPr lang="en" sz="2300" dirty="0">
                <a:solidFill>
                  <a:schemeClr val="bg2">
                    <a:lumMod val="75000"/>
                  </a:schemeClr>
                </a:solidFill>
                <a:ea typeface="Calibri"/>
                <a:cs typeface="Calibri"/>
                <a:sym typeface="Calibri"/>
              </a:rPr>
              <a:t>…a client’s actions and responses to violence</a:t>
            </a:r>
            <a:endParaRPr sz="2300" dirty="0">
              <a:solidFill>
                <a:schemeClr val="bg2">
                  <a:lumMod val="75000"/>
                </a:schemeClr>
              </a:solidFill>
              <a:ea typeface="Calibri"/>
              <a:cs typeface="Calibri"/>
              <a:sym typeface="Calibri"/>
            </a:endParaRPr>
          </a:p>
          <a:p>
            <a:pPr marL="457200" lvl="0" indent="-38100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Calibri"/>
                <a:cs typeface="Calibri"/>
                <a:sym typeface="Calibri"/>
              </a:rPr>
              <a:t>…a client’s responses to universal experiences (like death)</a:t>
            </a:r>
            <a:endParaRPr sz="2300" dirty="0">
              <a:solidFill>
                <a:schemeClr val="bg2">
                  <a:lumMod val="75000"/>
                </a:schemeClr>
              </a:solidFill>
              <a:ea typeface="Calibri"/>
              <a:cs typeface="Calibri"/>
              <a:sym typeface="Calibri"/>
            </a:endParaRPr>
          </a:p>
          <a:p>
            <a:pPr marL="457200" lvl="0" indent="-38100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Calibri"/>
                <a:cs typeface="Calibri"/>
                <a:sym typeface="Calibri"/>
              </a:rPr>
              <a:t>…how domestic violence uniquely affects survivors</a:t>
            </a:r>
            <a:endParaRPr sz="2300" dirty="0">
              <a:solidFill>
                <a:schemeClr val="bg2">
                  <a:lumMod val="75000"/>
                </a:schemeClr>
              </a:solidFill>
              <a:ea typeface="Calibri"/>
              <a:cs typeface="Calibri"/>
              <a:sym typeface="Calibri"/>
            </a:endParaRPr>
          </a:p>
          <a:p>
            <a:pPr marL="457200" lvl="0" indent="-381000" algn="l" rtl="0">
              <a:lnSpc>
                <a:spcPct val="114000"/>
              </a:lnSpc>
              <a:spcBef>
                <a:spcPts val="0"/>
              </a:spcBef>
              <a:spcAft>
                <a:spcPts val="0"/>
              </a:spcAft>
              <a:buSzPct val="85000"/>
              <a:buFont typeface="Wingdings" panose="05000000000000000000" pitchFamily="2" charset="2"/>
              <a:buChar char="q"/>
            </a:pPr>
            <a:r>
              <a:rPr lang="en" sz="2300" dirty="0">
                <a:solidFill>
                  <a:schemeClr val="bg2">
                    <a:lumMod val="75000"/>
                  </a:schemeClr>
                </a:solidFill>
                <a:ea typeface="Calibri"/>
                <a:cs typeface="Calibri"/>
                <a:sym typeface="Calibri"/>
              </a:rPr>
              <a:t>…and identify the most appropriate resources for survivors of violence</a:t>
            </a:r>
            <a:endParaRPr sz="2300" dirty="0">
              <a:solidFill>
                <a:schemeClr val="bg2">
                  <a:lumMod val="75000"/>
                </a:schemeClr>
              </a:solidFill>
              <a:ea typeface="Calibri"/>
              <a:cs typeface="Calibri"/>
              <a:sym typeface="Calibri"/>
            </a:endParaRPr>
          </a:p>
          <a:p>
            <a:pPr marL="0" lvl="0" indent="0" algn="l" rtl="0">
              <a:lnSpc>
                <a:spcPct val="114000"/>
              </a:lnSpc>
              <a:spcBef>
                <a:spcPts val="400"/>
              </a:spcBef>
              <a:spcAft>
                <a:spcPts val="200"/>
              </a:spcAft>
              <a:buNone/>
            </a:pPr>
            <a:r>
              <a:rPr lang="en" sz="2300" dirty="0">
                <a:solidFill>
                  <a:schemeClr val="bg2">
                    <a:lumMod val="75000"/>
                  </a:schemeClr>
                </a:solidFill>
                <a:ea typeface="Calibri"/>
                <a:cs typeface="Calibri"/>
                <a:sym typeface="Calibri"/>
              </a:rPr>
              <a:t>Cultural competency and historical understanding are</a:t>
            </a:r>
            <a:r>
              <a:rPr lang="en" sz="2300" b="1" dirty="0">
                <a:solidFill>
                  <a:schemeClr val="bg2">
                    <a:lumMod val="75000"/>
                  </a:schemeClr>
                </a:solidFill>
                <a:ea typeface="Calibri"/>
                <a:cs typeface="Calibri"/>
                <a:sym typeface="Calibri"/>
              </a:rPr>
              <a:t> </a:t>
            </a:r>
            <a:r>
              <a:rPr lang="en" sz="2300" dirty="0">
                <a:solidFill>
                  <a:schemeClr val="bg2">
                    <a:lumMod val="75000"/>
                  </a:schemeClr>
                </a:solidFill>
                <a:ea typeface="Calibri"/>
                <a:cs typeface="Calibri"/>
                <a:sym typeface="Calibri"/>
              </a:rPr>
              <a:t>NOT excuses for the perpetuation of violence.</a:t>
            </a:r>
            <a:endParaRPr sz="2300" dirty="0">
              <a:solidFill>
                <a:schemeClr val="bg2">
                  <a:lumMod val="75000"/>
                </a:schemeClr>
              </a:solidFill>
            </a:endParaRPr>
          </a:p>
        </p:txBody>
      </p:sp>
    </p:spTree>
    <p:extLst>
      <p:ext uri="{BB962C8B-B14F-4D97-AF65-F5344CB8AC3E}">
        <p14:creationId xmlns:p14="http://schemas.microsoft.com/office/powerpoint/2010/main" xmlns="" val="137489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Continued</a:t>
            </a:r>
            <a:endParaRPr dirty="0"/>
          </a:p>
        </p:txBody>
      </p:sp>
      <p:sp>
        <p:nvSpPr>
          <p:cNvPr id="274" name="Google Shape;274;p43"/>
          <p:cNvSpPr txBox="1">
            <a:spLocks noGrp="1"/>
          </p:cNvSpPr>
          <p:nvPr>
            <p:ph type="body" idx="1"/>
          </p:nvPr>
        </p:nvSpPr>
        <p:spPr>
          <a:xfrm>
            <a:off x="612648" y="1106075"/>
            <a:ext cx="8153400" cy="33720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 sz="2200" b="1" u="sng" dirty="0">
                <a:solidFill>
                  <a:schemeClr val="bg2"/>
                </a:solidFill>
                <a:ea typeface="Calibri"/>
                <a:cs typeface="Calibri"/>
                <a:sym typeface="Calibri"/>
              </a:rPr>
              <a:t>For clients:</a:t>
            </a:r>
            <a:endParaRPr sz="2200" b="1" u="sng" dirty="0">
              <a:solidFill>
                <a:schemeClr val="bg2"/>
              </a:solidFill>
              <a:ea typeface="Calibri"/>
              <a:cs typeface="Calibri"/>
              <a:sym typeface="Calibri"/>
            </a:endParaRPr>
          </a:p>
          <a:p>
            <a:pPr marL="431800" lvl="0" indent="-342900" algn="l" rtl="0">
              <a:lnSpc>
                <a:spcPct val="114000"/>
              </a:lnSpc>
              <a:spcBef>
                <a:spcPts val="20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Disclose information that they would normally be scared to</a:t>
            </a:r>
            <a:endParaRPr sz="2200" dirty="0">
              <a:solidFill>
                <a:schemeClr val="bg2"/>
              </a:solidFill>
              <a:ea typeface="Calibri"/>
              <a:cs typeface="Calibri"/>
              <a:sym typeface="Calibri"/>
            </a:endParaRPr>
          </a:p>
          <a:p>
            <a:pPr marL="431800" lvl="0" indent="-342900" algn="l" rtl="0">
              <a:lnSpc>
                <a:spcPct val="114000"/>
              </a:lnSpc>
              <a:spcBef>
                <a:spcPts val="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Trust the provider’s advice and believe that the provider is serving the client’s best interest</a:t>
            </a:r>
            <a:endParaRPr sz="2200" dirty="0">
              <a:solidFill>
                <a:schemeClr val="bg2"/>
              </a:solidFill>
              <a:ea typeface="Calibri"/>
              <a:cs typeface="Calibri"/>
              <a:sym typeface="Calibri"/>
            </a:endParaRPr>
          </a:p>
          <a:p>
            <a:pPr marL="342900" lvl="0" indent="-342900" algn="l" rtl="0">
              <a:lnSpc>
                <a:spcPct val="114000"/>
              </a:lnSpc>
              <a:spcBef>
                <a:spcPts val="40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 </a:t>
            </a:r>
            <a:r>
              <a:rPr lang="en" sz="2200" b="1" u="sng" dirty="0">
                <a:solidFill>
                  <a:schemeClr val="bg2"/>
                </a:solidFill>
                <a:ea typeface="Calibri"/>
                <a:cs typeface="Calibri"/>
                <a:sym typeface="Calibri"/>
              </a:rPr>
              <a:t>For providers:</a:t>
            </a:r>
            <a:endParaRPr sz="2200" b="1" u="sng" dirty="0">
              <a:solidFill>
                <a:schemeClr val="bg2"/>
              </a:solidFill>
              <a:ea typeface="Calibri"/>
              <a:cs typeface="Calibri"/>
              <a:sym typeface="Calibri"/>
            </a:endParaRPr>
          </a:p>
          <a:p>
            <a:pPr marL="431800" lvl="0" indent="-342900" algn="l" rtl="0">
              <a:lnSpc>
                <a:spcPct val="114000"/>
              </a:lnSpc>
              <a:spcBef>
                <a:spcPts val="20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Recognize triggers for the client</a:t>
            </a:r>
            <a:endParaRPr sz="2200" dirty="0">
              <a:solidFill>
                <a:schemeClr val="bg2"/>
              </a:solidFill>
              <a:ea typeface="Calibri"/>
              <a:cs typeface="Calibri"/>
              <a:sym typeface="Calibri"/>
            </a:endParaRPr>
          </a:p>
          <a:p>
            <a:pPr marL="431800" lvl="0" indent="-342900" algn="l" rtl="0">
              <a:lnSpc>
                <a:spcPct val="114000"/>
              </a:lnSpc>
              <a:spcBef>
                <a:spcPts val="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Identify issues that may not be recognized as abuse</a:t>
            </a:r>
            <a:endParaRPr sz="2200" dirty="0">
              <a:solidFill>
                <a:schemeClr val="bg2"/>
              </a:solidFill>
              <a:ea typeface="Calibri"/>
              <a:cs typeface="Calibri"/>
              <a:sym typeface="Calibri"/>
            </a:endParaRPr>
          </a:p>
          <a:p>
            <a:pPr marL="431800" lvl="0" indent="-342900" algn="l" rtl="0">
              <a:lnSpc>
                <a:spcPct val="114000"/>
              </a:lnSpc>
              <a:spcBef>
                <a:spcPts val="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Educate the client about differences between the</a:t>
            </a:r>
            <a:endParaRPr sz="2200" dirty="0">
              <a:solidFill>
                <a:schemeClr val="bg2"/>
              </a:solidFill>
              <a:ea typeface="Calibri"/>
              <a:cs typeface="Calibri"/>
              <a:sym typeface="Calibri"/>
            </a:endParaRPr>
          </a:p>
          <a:p>
            <a:pPr marL="889000" lvl="1" indent="-342900" algn="l" rtl="0">
              <a:lnSpc>
                <a:spcPct val="114000"/>
              </a:lnSpc>
              <a:spcBef>
                <a:spcPts val="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U.S. legal system and their country’s legal system</a:t>
            </a:r>
            <a:endParaRPr sz="2200" dirty="0">
              <a:solidFill>
                <a:schemeClr val="bg2"/>
              </a:solidFill>
              <a:ea typeface="Calibri"/>
              <a:cs typeface="Calibri"/>
              <a:sym typeface="Calibri"/>
            </a:endParaRPr>
          </a:p>
          <a:p>
            <a:pPr marL="431800" lvl="0" indent="-342900" algn="l" rtl="0">
              <a:lnSpc>
                <a:spcPct val="114000"/>
              </a:lnSpc>
              <a:spcBef>
                <a:spcPts val="0"/>
              </a:spcBef>
              <a:spcAft>
                <a:spcPts val="0"/>
              </a:spcAft>
              <a:buSzPct val="85000"/>
              <a:buFont typeface="Wingdings" panose="05000000000000000000" pitchFamily="2" charset="2"/>
              <a:buChar char="q"/>
            </a:pPr>
            <a:r>
              <a:rPr lang="en" sz="2200" dirty="0">
                <a:solidFill>
                  <a:schemeClr val="bg2"/>
                </a:solidFill>
                <a:ea typeface="Calibri"/>
                <a:cs typeface="Calibri"/>
                <a:sym typeface="Calibri"/>
              </a:rPr>
              <a:t>Engage in culturally-specific safety planning</a:t>
            </a:r>
            <a:endParaRPr dirty="0">
              <a:solidFill>
                <a:schemeClr val="bg2"/>
              </a:solidFill>
            </a:endParaRPr>
          </a:p>
        </p:txBody>
      </p:sp>
    </p:spTree>
    <p:extLst>
      <p:ext uri="{BB962C8B-B14F-4D97-AF65-F5344CB8AC3E}">
        <p14:creationId xmlns:p14="http://schemas.microsoft.com/office/powerpoint/2010/main" xmlns="" val="366324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43905-5BC8-4F31-81F6-F1346FB577D4}"/>
              </a:ext>
            </a:extLst>
          </p:cNvPr>
          <p:cNvSpPr>
            <a:spLocks noGrp="1"/>
          </p:cNvSpPr>
          <p:nvPr>
            <p:ph type="title"/>
          </p:nvPr>
        </p:nvSpPr>
        <p:spPr>
          <a:xfrm>
            <a:off x="495300" y="1842206"/>
            <a:ext cx="8153400" cy="742950"/>
          </a:xfrm>
        </p:spPr>
        <p:txBody>
          <a:bodyPr/>
          <a:lstStyle/>
          <a:p>
            <a:pPr algn="ctr"/>
            <a:r>
              <a:rPr lang="en-US" dirty="0"/>
              <a:t>VAWA Confidentiality Protections</a:t>
            </a:r>
          </a:p>
        </p:txBody>
      </p:sp>
    </p:spTree>
    <p:extLst>
      <p:ext uri="{BB962C8B-B14F-4D97-AF65-F5344CB8AC3E}">
        <p14:creationId xmlns:p14="http://schemas.microsoft.com/office/powerpoint/2010/main" xmlns="" val="66158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495300" y="215788"/>
            <a:ext cx="9008533" cy="7428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chemeClr val="dk1"/>
              </a:buClr>
              <a:buSzPts val="900"/>
              <a:buFont typeface="Questrial"/>
              <a:buNone/>
            </a:pPr>
            <a:r>
              <a:rPr lang="en" sz="3400" b="0" i="0" u="none" strike="noStrike" cap="none" dirty="0">
                <a:solidFill>
                  <a:schemeClr val="dk2"/>
                </a:solidFill>
                <a:latin typeface="Questrial"/>
                <a:ea typeface="Questrial"/>
                <a:cs typeface="Questrial"/>
                <a:sym typeface="Questrial"/>
              </a:rPr>
              <a:t>VAWA Confidentiality Protections: 8 USC § 1367</a:t>
            </a:r>
            <a:endParaRPr sz="3400" b="0" i="0" u="none" strike="noStrike" cap="none" dirty="0">
              <a:solidFill>
                <a:schemeClr val="dk2"/>
              </a:solidFill>
              <a:latin typeface="Questrial"/>
              <a:ea typeface="Questrial"/>
              <a:cs typeface="Questrial"/>
              <a:sym typeface="Questrial"/>
            </a:endParaRPr>
          </a:p>
        </p:txBody>
      </p:sp>
      <p:grpSp>
        <p:nvGrpSpPr>
          <p:cNvPr id="251" name="Google Shape;251;p39"/>
          <p:cNvGrpSpPr/>
          <p:nvPr/>
        </p:nvGrpSpPr>
        <p:grpSpPr>
          <a:xfrm>
            <a:off x="609552" y="1200150"/>
            <a:ext cx="7620942" cy="3828964"/>
            <a:chOff x="1937517" y="1106"/>
            <a:chExt cx="7097832" cy="4754705"/>
          </a:xfrm>
        </p:grpSpPr>
        <p:sp>
          <p:nvSpPr>
            <p:cNvPr id="252" name="Google Shape;252;p39"/>
            <p:cNvSpPr/>
            <p:nvPr/>
          </p:nvSpPr>
          <p:spPr>
            <a:xfrm>
              <a:off x="1937517" y="1106"/>
              <a:ext cx="2028000" cy="1014000"/>
            </a:xfrm>
            <a:prstGeom prst="roundRect">
              <a:avLst>
                <a:gd name="adj" fmla="val 10000"/>
              </a:avLst>
            </a:prstGeom>
            <a:solidFill>
              <a:srgbClr val="4372C3"/>
            </a:solidFill>
            <a:ln w="12700" cap="flat" cmpd="sng">
              <a:solidFill>
                <a:schemeClr val="lt1"/>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53" name="Google Shape;253;p39"/>
            <p:cNvSpPr txBox="1"/>
            <p:nvPr/>
          </p:nvSpPr>
          <p:spPr>
            <a:xfrm>
              <a:off x="1967216" y="30804"/>
              <a:ext cx="1968600" cy="954600"/>
            </a:xfrm>
            <a:prstGeom prst="rect">
              <a:avLst/>
            </a:prstGeom>
            <a:noFill/>
            <a:ln>
              <a:noFill/>
            </a:ln>
          </p:spPr>
          <p:txBody>
            <a:bodyPr spcFirstLastPara="1" wrap="square" lIns="25700" tIns="17125" rIns="25700" bIns="17125" anchor="ctr" anchorCtr="0">
              <a:noAutofit/>
            </a:bodyPr>
            <a:lstStyle/>
            <a:p>
              <a:pPr marL="0" marR="0" lvl="0" indent="0" algn="ctr" rtl="0">
                <a:lnSpc>
                  <a:spcPct val="90000"/>
                </a:lnSpc>
                <a:spcBef>
                  <a:spcPts val="0"/>
                </a:spcBef>
                <a:spcAft>
                  <a:spcPts val="0"/>
                </a:spcAft>
                <a:buNone/>
              </a:pPr>
              <a:r>
                <a:rPr lang="en" sz="1800">
                  <a:solidFill>
                    <a:schemeClr val="lt1"/>
                  </a:solidFill>
                  <a:latin typeface="Carme"/>
                  <a:ea typeface="Carme"/>
                  <a:cs typeface="Carme"/>
                  <a:sym typeface="Carme"/>
                </a:rPr>
                <a:t>Non- Disclosure</a:t>
              </a:r>
              <a:endParaRPr/>
            </a:p>
          </p:txBody>
        </p:sp>
        <p:sp>
          <p:nvSpPr>
            <p:cNvPr id="254" name="Google Shape;254;p39"/>
            <p:cNvSpPr/>
            <p:nvPr/>
          </p:nvSpPr>
          <p:spPr>
            <a:xfrm>
              <a:off x="2140311" y="1015073"/>
              <a:ext cx="223200" cy="7938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
              <a:headEnd type="none" w="sm" len="sm"/>
              <a:tailEnd type="none" w="sm" len="sm"/>
            </a:ln>
          </p:spPr>
        </p:sp>
        <p:sp>
          <p:nvSpPr>
            <p:cNvPr id="255" name="Google Shape;255;p39"/>
            <p:cNvSpPr/>
            <p:nvPr/>
          </p:nvSpPr>
          <p:spPr>
            <a:xfrm>
              <a:off x="2363563" y="1301944"/>
              <a:ext cx="1622400" cy="1014000"/>
            </a:xfrm>
            <a:prstGeom prst="roundRect">
              <a:avLst>
                <a:gd name="adj" fmla="val 10000"/>
              </a:avLst>
            </a:prstGeom>
            <a:solidFill>
              <a:schemeClr val="lt1">
                <a:alpha val="89410"/>
              </a:schemeClr>
            </a:solidFill>
            <a:ln w="12700" cap="flat" cmpd="sng">
              <a:solidFill>
                <a:srgbClr val="4372C3"/>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56" name="Google Shape;256;p39"/>
            <p:cNvSpPr txBox="1"/>
            <p:nvPr/>
          </p:nvSpPr>
          <p:spPr>
            <a:xfrm>
              <a:off x="2393260" y="1331641"/>
              <a:ext cx="1563000" cy="954600"/>
            </a:xfrm>
            <a:prstGeom prst="rect">
              <a:avLst/>
            </a:prstGeom>
            <a:noFill/>
            <a:ln>
              <a:noFill/>
            </a:ln>
          </p:spPr>
          <p:txBody>
            <a:bodyPr spcFirstLastPara="1" wrap="square" lIns="14275" tIns="9525" rIns="14275" bIns="9525" anchor="ctr" anchorCtr="0">
              <a:noAutofit/>
            </a:bodyPr>
            <a:lstStyle/>
            <a:p>
              <a:pPr marL="0" marR="0" lvl="0" indent="0" algn="ctr" rtl="0">
                <a:lnSpc>
                  <a:spcPct val="90000"/>
                </a:lnSpc>
                <a:spcBef>
                  <a:spcPts val="0"/>
                </a:spcBef>
                <a:spcAft>
                  <a:spcPts val="0"/>
                </a:spcAft>
                <a:buNone/>
              </a:pPr>
              <a:r>
                <a:rPr lang="en" sz="1400">
                  <a:solidFill>
                    <a:schemeClr val="dk1"/>
                  </a:solidFill>
                  <a:latin typeface="Carme"/>
                  <a:ea typeface="Carme"/>
                  <a:cs typeface="Carme"/>
                  <a:sym typeface="Carme"/>
                </a:rPr>
                <a:t>Protects victims who have filed a protected case with DHS</a:t>
              </a:r>
              <a:endParaRPr/>
            </a:p>
          </p:txBody>
        </p:sp>
        <p:sp>
          <p:nvSpPr>
            <p:cNvPr id="257" name="Google Shape;257;p39"/>
            <p:cNvSpPr/>
            <p:nvPr/>
          </p:nvSpPr>
          <p:spPr>
            <a:xfrm>
              <a:off x="4472432" y="1106"/>
              <a:ext cx="2028000" cy="1014000"/>
            </a:xfrm>
            <a:prstGeom prst="roundRect">
              <a:avLst>
                <a:gd name="adj" fmla="val 10000"/>
              </a:avLst>
            </a:prstGeom>
            <a:solidFill>
              <a:srgbClr val="4372C3"/>
            </a:solidFill>
            <a:ln w="12700" cap="flat" cmpd="sng">
              <a:solidFill>
                <a:schemeClr val="lt1"/>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58" name="Google Shape;258;p39"/>
            <p:cNvSpPr txBox="1"/>
            <p:nvPr/>
          </p:nvSpPr>
          <p:spPr>
            <a:xfrm>
              <a:off x="4492465" y="32198"/>
              <a:ext cx="2007954" cy="954600"/>
            </a:xfrm>
            <a:prstGeom prst="rect">
              <a:avLst/>
            </a:prstGeom>
            <a:noFill/>
            <a:ln>
              <a:noFill/>
            </a:ln>
          </p:spPr>
          <p:txBody>
            <a:bodyPr spcFirstLastPara="1" wrap="square" lIns="25700" tIns="17125" rIns="25700" bIns="17125" anchor="ctr" anchorCtr="0">
              <a:noAutofit/>
            </a:bodyPr>
            <a:lstStyle/>
            <a:p>
              <a:pPr marL="0" marR="0" lvl="0" indent="0" algn="ctr" rtl="0">
                <a:lnSpc>
                  <a:spcPct val="90000"/>
                </a:lnSpc>
                <a:spcBef>
                  <a:spcPts val="0"/>
                </a:spcBef>
                <a:spcAft>
                  <a:spcPts val="0"/>
                </a:spcAft>
                <a:buNone/>
              </a:pPr>
              <a:r>
                <a:rPr lang="en" dirty="0">
                  <a:solidFill>
                    <a:schemeClr val="lt1"/>
                  </a:solidFill>
                  <a:latin typeface="Carme"/>
                  <a:ea typeface="Carme"/>
                  <a:cs typeface="Carme"/>
                  <a:sym typeface="Carme"/>
                </a:rPr>
                <a:t>Protections Against Enforcement Based on Abuser-Provided Information </a:t>
              </a:r>
              <a:endParaRPr sz="1100" dirty="0"/>
            </a:p>
          </p:txBody>
        </p:sp>
        <p:sp>
          <p:nvSpPr>
            <p:cNvPr id="259" name="Google Shape;259;p39"/>
            <p:cNvSpPr/>
            <p:nvPr/>
          </p:nvSpPr>
          <p:spPr>
            <a:xfrm>
              <a:off x="4675226" y="1015073"/>
              <a:ext cx="202800" cy="760500"/>
            </a:xfrm>
            <a:custGeom>
              <a:avLst/>
              <a:gdLst/>
              <a:ahLst/>
              <a:cxnLst/>
              <a:rect l="l" t="t" r="r" b="b"/>
              <a:pathLst>
                <a:path w="120000" h="120000" extrusionOk="0">
                  <a:moveTo>
                    <a:pt x="0" y="0"/>
                  </a:moveTo>
                  <a:lnTo>
                    <a:pt x="0" y="119999"/>
                  </a:lnTo>
                  <a:lnTo>
                    <a:pt x="120000" y="119999"/>
                  </a:lnTo>
                </a:path>
              </a:pathLst>
            </a:custGeom>
            <a:noFill/>
            <a:ln w="12700" cap="flat" cmpd="sng">
              <a:solidFill>
                <a:srgbClr val="345A99"/>
              </a:solidFill>
              <a:prstDash val="solid"/>
              <a:miter lim="8000"/>
              <a:headEnd type="none" w="sm" len="sm"/>
              <a:tailEnd type="none" w="sm" len="sm"/>
            </a:ln>
          </p:spPr>
        </p:sp>
        <p:sp>
          <p:nvSpPr>
            <p:cNvPr id="260" name="Google Shape;260;p39"/>
            <p:cNvSpPr/>
            <p:nvPr/>
          </p:nvSpPr>
          <p:spPr>
            <a:xfrm>
              <a:off x="4878019" y="1268563"/>
              <a:ext cx="1622400" cy="861600"/>
            </a:xfrm>
            <a:prstGeom prst="roundRect">
              <a:avLst>
                <a:gd name="adj" fmla="val 10000"/>
              </a:avLst>
            </a:prstGeom>
            <a:solidFill>
              <a:schemeClr val="lt1">
                <a:alpha val="89410"/>
              </a:schemeClr>
            </a:solidFill>
            <a:ln w="12700" cap="flat" cmpd="sng">
              <a:solidFill>
                <a:srgbClr val="4372C3"/>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61" name="Google Shape;261;p39"/>
            <p:cNvSpPr txBox="1"/>
            <p:nvPr/>
          </p:nvSpPr>
          <p:spPr>
            <a:xfrm>
              <a:off x="4903565" y="1290140"/>
              <a:ext cx="1563000" cy="840000"/>
            </a:xfrm>
            <a:prstGeom prst="rect">
              <a:avLst/>
            </a:prstGeom>
            <a:noFill/>
            <a:ln>
              <a:noFill/>
            </a:ln>
          </p:spPr>
          <p:txBody>
            <a:bodyPr spcFirstLastPara="1" wrap="square" lIns="14275" tIns="9525" rIns="14275" bIns="9525" anchor="ctr" anchorCtr="0">
              <a:noAutofit/>
            </a:bodyPr>
            <a:lstStyle/>
            <a:p>
              <a:pPr marL="0" marR="0" lvl="0" indent="0" algn="ctr" rtl="0">
                <a:lnSpc>
                  <a:spcPct val="90000"/>
                </a:lnSpc>
                <a:spcBef>
                  <a:spcPts val="0"/>
                </a:spcBef>
                <a:spcAft>
                  <a:spcPts val="0"/>
                </a:spcAft>
                <a:buNone/>
              </a:pPr>
              <a:r>
                <a:rPr lang="en" sz="1200" dirty="0">
                  <a:solidFill>
                    <a:schemeClr val="dk1"/>
                  </a:solidFill>
                  <a:latin typeface="Carme"/>
                  <a:ea typeface="Carme"/>
                  <a:cs typeface="Carme"/>
                  <a:sym typeface="Carme"/>
                </a:rPr>
                <a:t>Includes family members and agents of abusers, crime perpetrators</a:t>
              </a:r>
              <a:endParaRPr dirty="0"/>
            </a:p>
          </p:txBody>
        </p:sp>
        <p:sp>
          <p:nvSpPr>
            <p:cNvPr id="262" name="Google Shape;262;p39"/>
            <p:cNvSpPr/>
            <p:nvPr/>
          </p:nvSpPr>
          <p:spPr>
            <a:xfrm>
              <a:off x="4675226" y="1015073"/>
              <a:ext cx="202800" cy="23097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
              <a:headEnd type="none" w="sm" len="sm"/>
              <a:tailEnd type="none" w="sm" len="sm"/>
            </a:ln>
          </p:spPr>
        </p:sp>
        <p:sp>
          <p:nvSpPr>
            <p:cNvPr id="263" name="Google Shape;263;p39"/>
            <p:cNvSpPr/>
            <p:nvPr/>
          </p:nvSpPr>
          <p:spPr>
            <a:xfrm>
              <a:off x="4878019" y="2286211"/>
              <a:ext cx="1622400" cy="2469600"/>
            </a:xfrm>
            <a:prstGeom prst="roundRect">
              <a:avLst>
                <a:gd name="adj" fmla="val 10000"/>
              </a:avLst>
            </a:prstGeom>
            <a:solidFill>
              <a:schemeClr val="lt1">
                <a:alpha val="89410"/>
              </a:schemeClr>
            </a:solidFill>
            <a:ln w="12700" cap="flat" cmpd="sng">
              <a:solidFill>
                <a:srgbClr val="4372C3"/>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64" name="Google Shape;264;p39"/>
            <p:cNvSpPr txBox="1"/>
            <p:nvPr/>
          </p:nvSpPr>
          <p:spPr>
            <a:xfrm>
              <a:off x="4924226" y="2910788"/>
              <a:ext cx="1530000" cy="1467858"/>
            </a:xfrm>
            <a:prstGeom prst="rect">
              <a:avLst/>
            </a:prstGeom>
            <a:noFill/>
            <a:ln>
              <a:noFill/>
            </a:ln>
          </p:spPr>
          <p:txBody>
            <a:bodyPr spcFirstLastPara="1" wrap="square" lIns="14275" tIns="9525" rIns="14275" bIns="9525" anchor="ctr" anchorCtr="0">
              <a:noAutofit/>
            </a:bodyPr>
            <a:lstStyle/>
            <a:p>
              <a:pPr marL="0" marR="0" lvl="0" indent="0" algn="ctr" rtl="0">
                <a:lnSpc>
                  <a:spcPct val="90000"/>
                </a:lnSpc>
                <a:spcBef>
                  <a:spcPts val="0"/>
                </a:spcBef>
                <a:spcAft>
                  <a:spcPts val="0"/>
                </a:spcAft>
                <a:buNone/>
              </a:pPr>
              <a:r>
                <a:rPr lang="en" sz="1200" b="1" dirty="0">
                  <a:solidFill>
                    <a:schemeClr val="dk1"/>
                  </a:solidFill>
                  <a:latin typeface="Questrial"/>
                  <a:ea typeface="Questrial"/>
                  <a:cs typeface="Questrial"/>
                  <a:sym typeface="Questrial"/>
                </a:rPr>
                <a:t>Protects:</a:t>
              </a:r>
              <a:endParaRPr dirty="0"/>
            </a:p>
            <a:p>
              <a:pPr marL="0" marR="0" lvl="0" indent="0" algn="ctr" rtl="0">
                <a:lnSpc>
                  <a:spcPct val="90000"/>
                </a:lnSpc>
                <a:spcBef>
                  <a:spcPts val="263"/>
                </a:spcBef>
                <a:spcAft>
                  <a:spcPts val="0"/>
                </a:spcAft>
                <a:buNone/>
              </a:pPr>
              <a:r>
                <a:rPr lang="en" sz="1200" dirty="0">
                  <a:solidFill>
                    <a:schemeClr val="dk1"/>
                  </a:solidFill>
                  <a:latin typeface="Questrial"/>
                  <a:ea typeface="Questrial"/>
                  <a:cs typeface="Questrial"/>
                  <a:sym typeface="Questrial"/>
                </a:rPr>
                <a:t>*All victims abused by a spouse or parent- no filing required</a:t>
              </a:r>
              <a:endParaRPr dirty="0"/>
            </a:p>
            <a:p>
              <a:pPr marL="0" marR="0" lvl="0" indent="0" algn="ctr" rtl="0">
                <a:lnSpc>
                  <a:spcPct val="90000"/>
                </a:lnSpc>
                <a:spcBef>
                  <a:spcPts val="263"/>
                </a:spcBef>
                <a:spcAft>
                  <a:spcPts val="0"/>
                </a:spcAft>
                <a:buNone/>
              </a:pPr>
              <a:r>
                <a:rPr lang="en" sz="1200" dirty="0">
                  <a:solidFill>
                    <a:schemeClr val="dk1"/>
                  </a:solidFill>
                  <a:latin typeface="Questrial"/>
                  <a:ea typeface="Questrial"/>
                  <a:cs typeface="Questrial"/>
                  <a:sym typeface="Questrial"/>
                </a:rPr>
                <a:t>*U visa and T visa victims in the process of filing are covered</a:t>
              </a:r>
            </a:p>
            <a:p>
              <a:pPr marL="0" marR="0" lvl="0" indent="0" algn="ctr" rtl="0">
                <a:lnSpc>
                  <a:spcPct val="90000"/>
                </a:lnSpc>
                <a:spcBef>
                  <a:spcPts val="263"/>
                </a:spcBef>
                <a:spcAft>
                  <a:spcPts val="0"/>
                </a:spcAft>
                <a:buNone/>
              </a:pPr>
              <a:r>
                <a:rPr lang="en" sz="1200" dirty="0">
                  <a:solidFill>
                    <a:schemeClr val="dk1"/>
                  </a:solidFill>
                  <a:latin typeface="Questrial"/>
                  <a:ea typeface="Questrial"/>
                  <a:cs typeface="Questrial"/>
                  <a:sym typeface="Questrial"/>
                </a:rPr>
                <a:t>*</a:t>
              </a:r>
              <a:r>
                <a:rPr lang="en" sz="1200" dirty="0">
                  <a:solidFill>
                    <a:srgbClr val="FF0000"/>
                  </a:solidFill>
                  <a:latin typeface="Questrial"/>
                  <a:ea typeface="Questrial"/>
                  <a:cs typeface="Questrial"/>
                  <a:sym typeface="Questrial"/>
                </a:rPr>
                <a:t>Filing immigration case enhances protection</a:t>
              </a:r>
              <a:endParaRPr dirty="0">
                <a:solidFill>
                  <a:srgbClr val="FF0000"/>
                </a:solidFill>
              </a:endParaRPr>
            </a:p>
          </p:txBody>
        </p:sp>
        <p:sp>
          <p:nvSpPr>
            <p:cNvPr id="265" name="Google Shape;265;p39"/>
            <p:cNvSpPr/>
            <p:nvPr/>
          </p:nvSpPr>
          <p:spPr>
            <a:xfrm>
              <a:off x="7007349" y="1106"/>
              <a:ext cx="2028000" cy="1014000"/>
            </a:xfrm>
            <a:prstGeom prst="roundRect">
              <a:avLst>
                <a:gd name="adj" fmla="val 10000"/>
              </a:avLst>
            </a:prstGeom>
            <a:solidFill>
              <a:srgbClr val="4372C3"/>
            </a:solidFill>
            <a:ln w="12700" cap="flat" cmpd="sng">
              <a:solidFill>
                <a:schemeClr val="lt1"/>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66" name="Google Shape;266;p39"/>
            <p:cNvSpPr txBox="1"/>
            <p:nvPr/>
          </p:nvSpPr>
          <p:spPr>
            <a:xfrm>
              <a:off x="7047203" y="24023"/>
              <a:ext cx="1968600" cy="954600"/>
            </a:xfrm>
            <a:prstGeom prst="rect">
              <a:avLst/>
            </a:prstGeom>
            <a:noFill/>
            <a:ln>
              <a:noFill/>
            </a:ln>
          </p:spPr>
          <p:txBody>
            <a:bodyPr spcFirstLastPara="1" wrap="square" lIns="25700" tIns="17125" rIns="25700" bIns="17125" anchor="ctr" anchorCtr="0">
              <a:noAutofit/>
            </a:bodyPr>
            <a:lstStyle/>
            <a:p>
              <a:pPr marL="0" marR="0" lvl="0" indent="0" algn="ctr" rtl="0">
                <a:lnSpc>
                  <a:spcPct val="90000"/>
                </a:lnSpc>
                <a:spcBef>
                  <a:spcPts val="0"/>
                </a:spcBef>
                <a:spcAft>
                  <a:spcPts val="0"/>
                </a:spcAft>
                <a:buNone/>
              </a:pPr>
              <a:r>
                <a:rPr lang="en" sz="1800">
                  <a:solidFill>
                    <a:schemeClr val="lt1"/>
                  </a:solidFill>
                  <a:latin typeface="Carme"/>
                  <a:ea typeface="Carme"/>
                  <a:cs typeface="Carme"/>
                  <a:sym typeface="Carme"/>
                </a:rPr>
                <a:t>Location Prohibitions</a:t>
              </a:r>
              <a:endParaRPr/>
            </a:p>
          </p:txBody>
        </p:sp>
        <p:sp>
          <p:nvSpPr>
            <p:cNvPr id="267" name="Google Shape;267;p39"/>
            <p:cNvSpPr/>
            <p:nvPr/>
          </p:nvSpPr>
          <p:spPr>
            <a:xfrm>
              <a:off x="7210142" y="1015073"/>
              <a:ext cx="202800" cy="10422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
              <a:headEnd type="none" w="sm" len="sm"/>
              <a:tailEnd type="none" w="sm" len="sm"/>
            </a:ln>
          </p:spPr>
        </p:sp>
        <p:sp>
          <p:nvSpPr>
            <p:cNvPr id="268" name="Google Shape;268;p39"/>
            <p:cNvSpPr/>
            <p:nvPr/>
          </p:nvSpPr>
          <p:spPr>
            <a:xfrm>
              <a:off x="7459142" y="1268563"/>
              <a:ext cx="1576200" cy="2280900"/>
            </a:xfrm>
            <a:prstGeom prst="roundRect">
              <a:avLst>
                <a:gd name="adj" fmla="val 10000"/>
              </a:avLst>
            </a:prstGeom>
            <a:solidFill>
              <a:schemeClr val="lt1">
                <a:alpha val="89410"/>
              </a:schemeClr>
            </a:solidFill>
            <a:ln w="12700" cap="flat" cmpd="sng">
              <a:solidFill>
                <a:srgbClr val="4372C3"/>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Questrial"/>
                <a:ea typeface="Questrial"/>
                <a:cs typeface="Questrial"/>
                <a:sym typeface="Questrial"/>
              </a:endParaRPr>
            </a:p>
          </p:txBody>
        </p:sp>
        <p:sp>
          <p:nvSpPr>
            <p:cNvPr id="269" name="Google Shape;269;p39"/>
            <p:cNvSpPr txBox="1"/>
            <p:nvPr/>
          </p:nvSpPr>
          <p:spPr>
            <a:xfrm>
              <a:off x="7490683" y="1633367"/>
              <a:ext cx="1530000" cy="1485300"/>
            </a:xfrm>
            <a:prstGeom prst="rect">
              <a:avLst/>
            </a:prstGeom>
            <a:noFill/>
            <a:ln>
              <a:noFill/>
            </a:ln>
          </p:spPr>
          <p:txBody>
            <a:bodyPr spcFirstLastPara="1" wrap="square" lIns="14275" tIns="9525" rIns="14275" bIns="9525" anchor="ctr" anchorCtr="0">
              <a:noAutofit/>
            </a:bodyPr>
            <a:lstStyle/>
            <a:p>
              <a:pPr marL="0" marR="0" lvl="0" indent="0" algn="ctr" rtl="0">
                <a:lnSpc>
                  <a:spcPct val="90000"/>
                </a:lnSpc>
                <a:spcBef>
                  <a:spcPts val="0"/>
                </a:spcBef>
                <a:spcAft>
                  <a:spcPts val="0"/>
                </a:spcAft>
                <a:buNone/>
              </a:pPr>
              <a:endParaRPr sz="1200">
                <a:solidFill>
                  <a:schemeClr val="dk1"/>
                </a:solidFill>
                <a:latin typeface="Questrial"/>
                <a:ea typeface="Questrial"/>
                <a:cs typeface="Questrial"/>
                <a:sym typeface="Questrial"/>
              </a:endParaRPr>
            </a:p>
            <a:p>
              <a:pPr marL="0" marR="0" lvl="0" indent="0" algn="ctr" rtl="0">
                <a:lnSpc>
                  <a:spcPct val="90000"/>
                </a:lnSpc>
                <a:spcBef>
                  <a:spcPts val="263"/>
                </a:spcBef>
                <a:spcAft>
                  <a:spcPts val="0"/>
                </a:spcAft>
                <a:buNone/>
              </a:pPr>
              <a:r>
                <a:rPr lang="en" sz="1200" b="1">
                  <a:solidFill>
                    <a:schemeClr val="dk1"/>
                  </a:solidFill>
                  <a:latin typeface="Questrial"/>
                  <a:ea typeface="Questrial"/>
                  <a:cs typeface="Questrial"/>
                  <a:sym typeface="Questrial"/>
                </a:rPr>
                <a:t>Requires:</a:t>
              </a:r>
              <a:endParaRPr/>
            </a:p>
            <a:p>
              <a:pPr marL="0" marR="0" lvl="0" indent="0" algn="ctr" rtl="0">
                <a:lnSpc>
                  <a:spcPct val="90000"/>
                </a:lnSpc>
                <a:spcBef>
                  <a:spcPts val="263"/>
                </a:spcBef>
                <a:spcAft>
                  <a:spcPts val="0"/>
                </a:spcAft>
                <a:buNone/>
              </a:pPr>
              <a:r>
                <a:rPr lang="en" sz="1200">
                  <a:solidFill>
                    <a:schemeClr val="dk1"/>
                  </a:solidFill>
                  <a:latin typeface="Questrial"/>
                  <a:ea typeface="Questrial"/>
                  <a:cs typeface="Questrial"/>
                  <a:sym typeface="Questrial"/>
                </a:rPr>
                <a:t>Enforcement actions at protected locations must state how they complied with VAWA confidentiality </a:t>
              </a:r>
              <a:endParaRPr/>
            </a:p>
          </p:txBody>
        </p:sp>
      </p:grpSp>
      <p:sp>
        <p:nvSpPr>
          <p:cNvPr id="270" name="Google Shape;270;p39"/>
          <p:cNvSpPr txBox="1"/>
          <p:nvPr/>
        </p:nvSpPr>
        <p:spPr>
          <a:xfrm>
            <a:off x="762000" y="3214690"/>
            <a:ext cx="2590800" cy="3636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 sz="1350">
                <a:solidFill>
                  <a:srgbClr val="006893"/>
                </a:solidFill>
                <a:latin typeface="Constantia"/>
                <a:ea typeface="Constantia"/>
                <a:cs typeface="Constantia"/>
                <a:sym typeface="Constantia"/>
              </a:rPr>
              <a:t>Violation = $5,000 fine and/or disciplinary action</a:t>
            </a:r>
            <a:endParaRPr/>
          </a:p>
        </p:txBody>
      </p:sp>
      <p:sp>
        <p:nvSpPr>
          <p:cNvPr id="271" name="Google Shape;271;p39"/>
          <p:cNvSpPr txBox="1"/>
          <p:nvPr/>
        </p:nvSpPr>
        <p:spPr>
          <a:xfrm>
            <a:off x="495300" y="4594882"/>
            <a:ext cx="1684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Questrial"/>
                <a:ea typeface="Questrial"/>
                <a:cs typeface="Questrial"/>
                <a:sym typeface="Questrial"/>
              </a:rPr>
              <a:t>© NIWAP</a:t>
            </a:r>
            <a:endParaRPr sz="1800">
              <a:solidFill>
                <a:schemeClr val="dk1"/>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SzPts val="3959"/>
            </a:pPr>
            <a:r>
              <a:rPr lang="en" sz="3600" b="0" i="0" u="none" strike="noStrike" cap="none" dirty="0">
                <a:solidFill>
                  <a:schemeClr val="dk2"/>
                </a:solidFill>
                <a:sym typeface="Questrial"/>
              </a:rPr>
              <a:t>Location Prohibitions under </a:t>
            </a:r>
            <a:r>
              <a:rPr lang="en" sz="3600" dirty="0"/>
              <a:t>8 USC § 1367</a:t>
            </a:r>
            <a:endParaRPr sz="3600" b="0" i="0" u="none" strike="noStrike" cap="none" dirty="0">
              <a:solidFill>
                <a:schemeClr val="dk2"/>
              </a:solidFill>
              <a:sym typeface="Questrial"/>
            </a:endParaRPr>
          </a:p>
        </p:txBody>
      </p:sp>
      <p:sp>
        <p:nvSpPr>
          <p:cNvPr id="278" name="Google Shape;278;p40"/>
          <p:cNvSpPr txBox="1">
            <a:spLocks noGrp="1"/>
          </p:cNvSpPr>
          <p:nvPr>
            <p:ph type="body" idx="1"/>
          </p:nvPr>
        </p:nvSpPr>
        <p:spPr>
          <a:xfrm>
            <a:off x="612648" y="1200150"/>
            <a:ext cx="8153400" cy="3826200"/>
          </a:xfrm>
          <a:prstGeom prst="rect">
            <a:avLst/>
          </a:prstGeom>
          <a:noFill/>
          <a:ln>
            <a:noFill/>
          </a:ln>
        </p:spPr>
        <p:txBody>
          <a:bodyPr spcFirstLastPara="1" wrap="square" lIns="91425" tIns="45700" rIns="91425" bIns="45700" anchor="t" anchorCtr="0">
            <a:noAutofit/>
          </a:bodyPr>
          <a:lstStyle/>
          <a:p>
            <a:pPr marL="0" lvl="0" indent="0">
              <a:spcBef>
                <a:spcPts val="0"/>
              </a:spcBef>
              <a:buSzPts val="1320"/>
              <a:buNone/>
            </a:pPr>
            <a:r>
              <a:rPr lang="en" sz="2000" b="0" i="0" u="none" strike="noStrike" cap="none" dirty="0">
                <a:solidFill>
                  <a:schemeClr val="bg2">
                    <a:lumMod val="75000"/>
                  </a:schemeClr>
                </a:solidFill>
                <a:latin typeface="Questrial"/>
                <a:ea typeface="Questrial"/>
                <a:cs typeface="Questrial"/>
                <a:sym typeface="Questrial"/>
              </a:rPr>
              <a:t>Enforcement actions are not to be taken at the following locations unless ICE can certify in writing it complied with </a:t>
            </a:r>
            <a:r>
              <a:rPr lang="en" sz="2000" dirty="0">
                <a:solidFill>
                  <a:schemeClr val="bg2">
                    <a:lumMod val="75000"/>
                  </a:schemeClr>
                </a:solidFill>
              </a:rPr>
              <a:t>8 USC </a:t>
            </a:r>
            <a:r>
              <a:rPr lang="en" sz="2000" dirty="0">
                <a:solidFill>
                  <a:schemeClr val="dk2"/>
                </a:solidFill>
              </a:rPr>
              <a:t>§ </a:t>
            </a:r>
            <a:r>
              <a:rPr lang="en" sz="2000" dirty="0">
                <a:solidFill>
                  <a:schemeClr val="bg2">
                    <a:lumMod val="75000"/>
                  </a:schemeClr>
                </a:solidFill>
              </a:rPr>
              <a:t>1367 protections: </a:t>
            </a:r>
            <a:endParaRPr sz="20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sym typeface="Questrial"/>
              </a:rPr>
              <a:t>Shelter</a:t>
            </a:r>
            <a:endParaRPr sz="18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sym typeface="Questrial"/>
              </a:rPr>
              <a:t>Rape Crisis Center</a:t>
            </a:r>
            <a:endParaRPr sz="18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sym typeface="Questrial"/>
              </a:rPr>
              <a:t>Supervised Visitation Center</a:t>
            </a:r>
            <a:endParaRPr sz="18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sym typeface="Questrial"/>
              </a:rPr>
              <a:t>Family Justice Center</a:t>
            </a:r>
            <a:endParaRPr sz="18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sym typeface="Questrial"/>
              </a:rPr>
              <a:t>Victim service provider or program</a:t>
            </a:r>
            <a:endParaRPr sz="18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sym typeface="Questrial"/>
              </a:rPr>
              <a:t>Community based program</a:t>
            </a:r>
            <a:endParaRPr sz="1800" dirty="0">
              <a:solidFill>
                <a:schemeClr val="bg2">
                  <a:lumMod val="75000"/>
                </a:schemeClr>
              </a:solidFill>
            </a:endParaRPr>
          </a:p>
          <a:p>
            <a:pPr marL="660400" marR="0" lvl="1" indent="-285750" algn="l" rtl="0">
              <a:spcBef>
                <a:spcPts val="550"/>
              </a:spcBef>
              <a:spcAft>
                <a:spcPts val="0"/>
              </a:spcAft>
              <a:buClr>
                <a:schemeClr val="accent1"/>
              </a:buClr>
              <a:buSzPts val="1400"/>
              <a:buFont typeface="Wingdings" panose="05000000000000000000" pitchFamily="2" charset="2"/>
              <a:buChar char="q"/>
            </a:pPr>
            <a:r>
              <a:rPr lang="en" sz="1800" b="0" i="0" u="none" strike="noStrike" cap="none" dirty="0">
                <a:solidFill>
                  <a:schemeClr val="bg2">
                    <a:lumMod val="75000"/>
                  </a:schemeClr>
                </a:solidFill>
                <a:latin typeface="Questrial"/>
                <a:ea typeface="Questrial"/>
                <a:cs typeface="Questrial"/>
                <a:sym typeface="Questrial"/>
              </a:rPr>
              <a:t>Courthouse in connection with any </a:t>
            </a:r>
            <a:endParaRPr sz="1800" b="0" i="0" u="none" strike="noStrike" cap="none" dirty="0">
              <a:solidFill>
                <a:schemeClr val="bg2">
                  <a:lumMod val="75000"/>
                </a:schemeClr>
              </a:solidFill>
              <a:latin typeface="Questrial"/>
              <a:ea typeface="Questrial"/>
              <a:cs typeface="Questrial"/>
              <a:sym typeface="Questrial"/>
            </a:endParaRPr>
          </a:p>
          <a:p>
            <a:pPr marL="987425" marR="0" lvl="2" indent="-285750" algn="l" rtl="0">
              <a:spcBef>
                <a:spcPts val="500"/>
              </a:spcBef>
              <a:spcAft>
                <a:spcPts val="0"/>
              </a:spcAft>
              <a:buClr>
                <a:schemeClr val="accent2"/>
              </a:buClr>
              <a:buSzPts val="1400"/>
              <a:buFont typeface="Wingdings" panose="05000000000000000000" pitchFamily="2" charset="2"/>
              <a:buChar char="q"/>
            </a:pPr>
            <a:r>
              <a:rPr lang="en" sz="1800" b="0" i="0" u="none" strike="noStrike" cap="none" dirty="0">
                <a:solidFill>
                  <a:schemeClr val="bg2">
                    <a:lumMod val="75000"/>
                  </a:schemeClr>
                </a:solidFill>
                <a:latin typeface="Questrial"/>
                <a:ea typeface="Questrial"/>
                <a:cs typeface="Questrial"/>
                <a:sym typeface="Questrial"/>
              </a:rPr>
              <a:t>Protection order case, child custody case, civil or criminal case involving or related to domestic violence, sexual assault, trafficking, stalking </a:t>
            </a:r>
            <a:endParaRPr sz="1800" b="0" i="0" u="none" strike="noStrike" cap="none" dirty="0">
              <a:solidFill>
                <a:schemeClr val="bg2">
                  <a:lumMod val="75000"/>
                </a:schemeClr>
              </a:solidFill>
              <a:latin typeface="Questrial"/>
              <a:ea typeface="Questrial"/>
              <a:cs typeface="Questrial"/>
              <a:sym typeface="Questrial"/>
            </a:endParaRPr>
          </a:p>
          <a:p>
            <a:pPr marL="365760" marR="0" lvl="1" indent="0" algn="l" rtl="0">
              <a:spcBef>
                <a:spcPts val="550"/>
              </a:spcBef>
              <a:spcAft>
                <a:spcPts val="0"/>
              </a:spcAft>
              <a:buClr>
                <a:schemeClr val="accent1"/>
              </a:buClr>
              <a:buSzPts val="1820"/>
              <a:buFont typeface="Noto Sans Symbols"/>
              <a:buNone/>
            </a:pPr>
            <a:endParaRPr sz="2600" b="0" i="0" u="none" strike="noStrike" cap="none" dirty="0">
              <a:solidFill>
                <a:schemeClr val="dk1"/>
              </a:solidFill>
              <a:latin typeface="Questrial"/>
              <a:ea typeface="Questrial"/>
              <a:cs typeface="Questrial"/>
              <a:sym typeface="Questrial"/>
            </a:endParaRPr>
          </a:p>
          <a:p>
            <a:pPr marL="640080" marR="0" lvl="1" indent="-158750" algn="l" rtl="0">
              <a:spcBef>
                <a:spcPts val="550"/>
              </a:spcBef>
              <a:spcAft>
                <a:spcPts val="0"/>
              </a:spcAft>
              <a:buClr>
                <a:schemeClr val="accent1"/>
              </a:buClr>
              <a:buSzPts val="1820"/>
              <a:buFont typeface="Noto Sans Symbols"/>
              <a:buNone/>
            </a:pPr>
            <a:endParaRPr sz="2600" b="0" i="0" u="none" strike="noStrike" cap="none" dirty="0">
              <a:solidFill>
                <a:schemeClr val="dk1"/>
              </a:solidFill>
              <a:latin typeface="Questrial"/>
              <a:ea typeface="Questrial"/>
              <a:cs typeface="Questrial"/>
              <a:sym typeface="Questrial"/>
            </a:endParaRPr>
          </a:p>
          <a:p>
            <a:pPr marL="640080" marR="0" lvl="1" indent="-158750" algn="l" rtl="0">
              <a:spcBef>
                <a:spcPts val="550"/>
              </a:spcBef>
              <a:spcAft>
                <a:spcPts val="0"/>
              </a:spcAft>
              <a:buClr>
                <a:schemeClr val="accent1"/>
              </a:buClr>
              <a:buSzPts val="1820"/>
              <a:buFont typeface="Noto Sans Symbols"/>
              <a:buNone/>
            </a:pPr>
            <a:endParaRPr sz="2600" b="0" i="0" u="none" strike="noStrike" cap="none" dirty="0">
              <a:solidFill>
                <a:schemeClr val="dk1"/>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457199" y="84269"/>
            <a:ext cx="9144000" cy="9144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2800" b="0" i="0" u="none" strike="noStrike" cap="none" dirty="0">
                <a:solidFill>
                  <a:schemeClr val="bg2"/>
                </a:solidFill>
                <a:ea typeface="Cambria"/>
                <a:cs typeface="Cambria"/>
                <a:sym typeface="Cambria"/>
              </a:rPr>
              <a:t>Why is VAWA Confidentiality Important for State Courts?</a:t>
            </a:r>
            <a:endParaRPr sz="2800" dirty="0">
              <a:solidFill>
                <a:schemeClr val="bg2"/>
              </a:solidFill>
            </a:endParaRPr>
          </a:p>
        </p:txBody>
      </p:sp>
      <p:sp>
        <p:nvSpPr>
          <p:cNvPr id="286" name="Google Shape;286;p41"/>
          <p:cNvSpPr txBox="1">
            <a:spLocks noGrp="1"/>
          </p:cNvSpPr>
          <p:nvPr>
            <p:ph type="sldNum" idx="12"/>
          </p:nvPr>
        </p:nvSpPr>
        <p:spPr>
          <a:xfrm>
            <a:off x="8229600" y="4629150"/>
            <a:ext cx="457200" cy="357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2"/>
              </a:solidFill>
              <a:latin typeface="Arial"/>
              <a:ea typeface="Arial"/>
              <a:cs typeface="Arial"/>
              <a:sym typeface="Arial"/>
            </a:endParaRPr>
          </a:p>
          <a:p>
            <a:pPr marL="0" marR="0" lvl="0" indent="0" algn="ctr" rtl="0">
              <a:spcBef>
                <a:spcPts val="0"/>
              </a:spcBef>
              <a:spcAft>
                <a:spcPts val="0"/>
              </a:spcAft>
              <a:buNone/>
            </a:pPr>
            <a:endParaRPr sz="900">
              <a:solidFill>
                <a:schemeClr val="lt2"/>
              </a:solidFill>
              <a:latin typeface="Arial"/>
              <a:ea typeface="Arial"/>
              <a:cs typeface="Arial"/>
              <a:sym typeface="Arial"/>
            </a:endParaRPr>
          </a:p>
          <a:p>
            <a:pPr marL="0" marR="0" lvl="0" indent="0" algn="ctr" rtl="0">
              <a:spcBef>
                <a:spcPts val="0"/>
              </a:spcBef>
              <a:spcAft>
                <a:spcPts val="0"/>
              </a:spcAft>
              <a:buNone/>
            </a:pPr>
            <a:fld id="{00000000-1234-1234-1234-123412341234}" type="slidenum">
              <a:rPr lang="en" sz="900">
                <a:solidFill>
                  <a:schemeClr val="lt2"/>
                </a:solidFill>
                <a:latin typeface="Arial"/>
                <a:ea typeface="Arial"/>
                <a:cs typeface="Arial"/>
                <a:sym typeface="Arial"/>
              </a:rPr>
              <a:pPr marL="0" marR="0" lvl="0" indent="0" algn="ctr" rtl="0">
                <a:spcBef>
                  <a:spcPts val="0"/>
                </a:spcBef>
                <a:spcAft>
                  <a:spcPts val="0"/>
                </a:spcAft>
                <a:buNone/>
              </a:pPr>
              <a:t>17</a:t>
            </a:fld>
            <a:endParaRPr sz="900">
              <a:solidFill>
                <a:schemeClr val="lt2"/>
              </a:solidFill>
              <a:latin typeface="Arial"/>
              <a:ea typeface="Arial"/>
              <a:cs typeface="Arial"/>
              <a:sym typeface="Arial"/>
            </a:endParaRPr>
          </a:p>
        </p:txBody>
      </p:sp>
      <p:sp>
        <p:nvSpPr>
          <p:cNvPr id="285" name="Google Shape;285;p41"/>
          <p:cNvSpPr txBox="1">
            <a:spLocks noGrp="1"/>
          </p:cNvSpPr>
          <p:nvPr>
            <p:ph type="body" idx="1"/>
          </p:nvPr>
        </p:nvSpPr>
        <p:spPr>
          <a:xfrm>
            <a:off x="457199" y="1210517"/>
            <a:ext cx="8472311" cy="3620729"/>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SzPts val="20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Perpetrators are using state court discovery to obtain federal VAWA confidentiality protected information that </a:t>
            </a:r>
            <a:endParaRPr sz="2200" dirty="0">
              <a:solidFill>
                <a:schemeClr val="bg2">
                  <a:lumMod val="75000"/>
                </a:schemeClr>
              </a:solidFill>
            </a:endParaRPr>
          </a:p>
          <a:p>
            <a:pPr marL="768350" marR="0" lvl="1" indent="-285750" algn="l" rtl="0">
              <a:lnSpc>
                <a:spcPct val="150000"/>
              </a:lnSpc>
              <a:spcBef>
                <a:spcPts val="480"/>
              </a:spcBef>
              <a:spcAft>
                <a:spcPts val="0"/>
              </a:spcAft>
              <a:buSzPct val="80000"/>
              <a:buFont typeface="Wingdings" panose="05000000000000000000" pitchFamily="2" charset="2"/>
              <a:buChar char="q"/>
            </a:pPr>
            <a:r>
              <a:rPr lang="en" sz="1800" b="0" i="0" u="none" strike="noStrike" cap="none" dirty="0">
                <a:solidFill>
                  <a:schemeClr val="bg2">
                    <a:lumMod val="75000"/>
                  </a:schemeClr>
                </a:solidFill>
                <a:ea typeface="Cambria"/>
                <a:cs typeface="Cambria"/>
                <a:sym typeface="Cambria"/>
              </a:rPr>
              <a:t>DHS will not release</a:t>
            </a:r>
            <a:endParaRPr sz="1800" dirty="0">
              <a:solidFill>
                <a:schemeClr val="bg2">
                  <a:lumMod val="75000"/>
                </a:schemeClr>
              </a:solidFill>
            </a:endParaRPr>
          </a:p>
          <a:p>
            <a:pPr marL="768350" marR="0" lvl="1" indent="-285750" algn="l" rtl="0">
              <a:lnSpc>
                <a:spcPct val="150000"/>
              </a:lnSpc>
              <a:spcBef>
                <a:spcPts val="480"/>
              </a:spcBef>
              <a:spcAft>
                <a:spcPts val="0"/>
              </a:spcAft>
              <a:buSzPct val="80000"/>
              <a:buFont typeface="Wingdings" panose="05000000000000000000" pitchFamily="2" charset="2"/>
              <a:buChar char="q"/>
            </a:pPr>
            <a:r>
              <a:rPr lang="en" sz="1800" b="0" i="0" u="none" strike="noStrike" cap="none" dirty="0">
                <a:solidFill>
                  <a:schemeClr val="bg2">
                    <a:lumMod val="75000"/>
                  </a:schemeClr>
                </a:solidFill>
                <a:ea typeface="Cambria"/>
                <a:cs typeface="Cambria"/>
                <a:sym typeface="Cambria"/>
              </a:rPr>
              <a:t>Cannot be released under federal law</a:t>
            </a:r>
            <a:endParaRPr sz="1800" dirty="0">
              <a:solidFill>
                <a:schemeClr val="bg2">
                  <a:lumMod val="75000"/>
                </a:schemeClr>
              </a:solidFill>
            </a:endParaRPr>
          </a:p>
          <a:p>
            <a:pPr marL="342900" marR="0" lvl="0" indent="-292100" algn="l" rtl="0">
              <a:spcBef>
                <a:spcPts val="560"/>
              </a:spcBef>
              <a:spcAft>
                <a:spcPts val="0"/>
              </a:spcAft>
              <a:buSzPts val="2000"/>
              <a:buFont typeface="Wingdings" panose="05000000000000000000" pitchFamily="2" charset="2"/>
              <a:buChar char="q"/>
            </a:pPr>
            <a:endParaRPr lang="en-US" sz="500" b="0" i="0" u="none" strike="noStrike" cap="none" dirty="0">
              <a:solidFill>
                <a:schemeClr val="bg2">
                  <a:lumMod val="75000"/>
                </a:schemeClr>
              </a:solidFill>
              <a:ea typeface="Cambria"/>
              <a:cs typeface="Cambria"/>
              <a:sym typeface="Cambria"/>
            </a:endParaRPr>
          </a:p>
          <a:p>
            <a:pPr marL="342900" marR="0" lvl="0" indent="-292100" algn="l" rtl="0">
              <a:spcBef>
                <a:spcPts val="560"/>
              </a:spcBef>
              <a:spcAft>
                <a:spcPts val="0"/>
              </a:spcAft>
              <a:buSzPts val="2000"/>
              <a:buFont typeface="Wingdings" panose="05000000000000000000" pitchFamily="2" charset="2"/>
              <a:buChar char="q"/>
            </a:pPr>
            <a:r>
              <a:rPr lang="en-US" sz="2200" b="0" i="0" u="none" strike="noStrike" cap="none" dirty="0">
                <a:solidFill>
                  <a:schemeClr val="bg2">
                    <a:lumMod val="75000"/>
                  </a:schemeClr>
                </a:solidFill>
                <a:ea typeface="Cambria"/>
                <a:cs typeface="Cambria"/>
                <a:sym typeface="Cambria"/>
              </a:rPr>
              <a:t>Confidentiality protections apply to family, civil and criminal court discovery </a:t>
            </a:r>
            <a:endParaRPr lang="en-US" sz="2200" dirty="0">
              <a:solidFill>
                <a:schemeClr val="bg2">
                  <a:lumMod val="75000"/>
                </a:schemeClr>
              </a:solidFill>
            </a:endParaRPr>
          </a:p>
          <a:p>
            <a:pPr marL="342900" marR="0" lvl="0" indent="-292100" algn="l" rtl="0">
              <a:spcBef>
                <a:spcPts val="560"/>
              </a:spcBef>
              <a:spcAft>
                <a:spcPts val="0"/>
              </a:spcAft>
              <a:buSzPts val="2000"/>
              <a:buFont typeface="Wingdings" panose="05000000000000000000" pitchFamily="2" charset="2"/>
              <a:buChar char="q"/>
            </a:pPr>
            <a:endParaRPr lang="en-US" sz="500" b="0" i="0" u="none" strike="noStrike" cap="none" dirty="0">
              <a:solidFill>
                <a:schemeClr val="bg2">
                  <a:lumMod val="75000"/>
                </a:schemeClr>
              </a:solidFill>
              <a:ea typeface="Cambria"/>
              <a:cs typeface="Cambria"/>
              <a:sym typeface="Cambria"/>
            </a:endParaRPr>
          </a:p>
          <a:p>
            <a:pPr marL="342900" marR="0" lvl="0" indent="-292100" algn="l" rtl="0">
              <a:spcBef>
                <a:spcPts val="560"/>
              </a:spcBef>
              <a:spcAft>
                <a:spcPts val="0"/>
              </a:spcAft>
              <a:buSzPts val="2000"/>
              <a:buFont typeface="Wingdings" panose="05000000000000000000" pitchFamily="2" charset="2"/>
              <a:buChar char="q"/>
            </a:pPr>
            <a:r>
              <a:rPr lang="en-US" sz="2200" b="0" i="0" u="none" strike="noStrike" cap="none" dirty="0">
                <a:solidFill>
                  <a:schemeClr val="bg2">
                    <a:lumMod val="75000"/>
                  </a:schemeClr>
                </a:solidFill>
                <a:ea typeface="Cambria"/>
                <a:cs typeface="Cambria"/>
                <a:sym typeface="Cambria"/>
              </a:rPr>
              <a:t>VAWA confidentiality’s limitations on courthouse immigration enforcement in cases involving immigrant crime victims</a:t>
            </a:r>
            <a:endParaRPr lang="en-US" sz="2200" dirty="0">
              <a:solidFill>
                <a:schemeClr val="bg2">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400" b="0" i="0" u="none" strike="noStrike" cap="none" dirty="0">
                <a:solidFill>
                  <a:schemeClr val="dk2"/>
                </a:solidFill>
                <a:latin typeface="Questrial"/>
                <a:ea typeface="Questrial"/>
                <a:cs typeface="Questrial"/>
                <a:sym typeface="Questrial"/>
              </a:rPr>
              <a:t>Courthouse Enforcement</a:t>
            </a:r>
            <a:endParaRPr sz="4400" b="0" i="0" u="none" strike="noStrike" cap="none" dirty="0">
              <a:solidFill>
                <a:schemeClr val="dk2"/>
              </a:solidFill>
              <a:latin typeface="Questrial"/>
              <a:ea typeface="Questrial"/>
              <a:cs typeface="Questrial"/>
              <a:sym typeface="Questrial"/>
            </a:endParaRPr>
          </a:p>
        </p:txBody>
      </p:sp>
      <p:sp>
        <p:nvSpPr>
          <p:cNvPr id="244" name="Google Shape;244;p38"/>
          <p:cNvSpPr txBox="1">
            <a:spLocks noGrp="1"/>
          </p:cNvSpPr>
          <p:nvPr>
            <p:ph type="body" idx="1"/>
          </p:nvPr>
        </p:nvSpPr>
        <p:spPr>
          <a:xfrm>
            <a:off x="657802" y="1154994"/>
            <a:ext cx="8339441" cy="3371850"/>
          </a:xfrm>
          <a:prstGeom prst="rect">
            <a:avLst/>
          </a:prstGeom>
          <a:noFill/>
          <a:ln>
            <a:noFill/>
          </a:ln>
        </p:spPr>
        <p:txBody>
          <a:bodyPr spcFirstLastPara="1" wrap="square" lIns="91425" tIns="45700" rIns="91425" bIns="45700" anchor="t" anchorCtr="0">
            <a:noAutofit/>
          </a:bodyPr>
          <a:lstStyle/>
          <a:p>
            <a:pPr marR="0" lvl="0" indent="-457200" algn="l" rtl="0">
              <a:spcBef>
                <a:spcPts val="0"/>
              </a:spcBef>
              <a:spcAft>
                <a:spcPts val="0"/>
              </a:spcAft>
              <a:buClr>
                <a:schemeClr val="accent2"/>
              </a:buClr>
              <a:buSzPct val="75000"/>
              <a:buFont typeface="Wingdings" panose="05000000000000000000" pitchFamily="2" charset="2"/>
              <a:buChar char="q"/>
            </a:pPr>
            <a:r>
              <a:rPr lang="en" sz="2800" b="0" i="0" u="none" strike="noStrike" cap="none" dirty="0">
                <a:solidFill>
                  <a:schemeClr val="bg2">
                    <a:lumMod val="75000"/>
                  </a:schemeClr>
                </a:solidFill>
                <a:latin typeface="Questrial"/>
                <a:ea typeface="Questrial"/>
                <a:cs typeface="Questrial"/>
                <a:sym typeface="Questrial"/>
              </a:rPr>
              <a:t>ICE Policy on Courthouse Enforcement</a:t>
            </a:r>
            <a:endParaRPr sz="2800" b="0" i="0" u="none" strike="noStrike" cap="none" dirty="0">
              <a:solidFill>
                <a:schemeClr val="bg2">
                  <a:lumMod val="75000"/>
                </a:schemeClr>
              </a:solidFill>
              <a:latin typeface="Questrial"/>
              <a:ea typeface="Questrial"/>
              <a:cs typeface="Questrial"/>
              <a:sym typeface="Questrial"/>
            </a:endParaRPr>
          </a:p>
          <a:p>
            <a:pPr marL="652780" marR="0" lvl="1" indent="-285750" algn="l" rtl="0">
              <a:lnSpc>
                <a:spcPct val="150000"/>
              </a:lnSpc>
              <a:spcBef>
                <a:spcPts val="0"/>
              </a:spcBef>
              <a:spcAft>
                <a:spcPts val="0"/>
              </a:spcAft>
              <a:buSzPct val="85000"/>
              <a:buFont typeface="Wingdings" panose="05000000000000000000" pitchFamily="2" charset="2"/>
              <a:buChar char="q"/>
            </a:pPr>
            <a:r>
              <a:rPr lang="en" sz="1700" dirty="0">
                <a:solidFill>
                  <a:schemeClr val="bg2">
                    <a:lumMod val="75000"/>
                  </a:schemeClr>
                </a:solidFill>
              </a:rPr>
              <a:t>Courthouses not included in sensitive location policy</a:t>
            </a:r>
            <a:endParaRPr sz="1700" dirty="0">
              <a:solidFill>
                <a:schemeClr val="bg2">
                  <a:lumMod val="75000"/>
                </a:schemeClr>
              </a:solidFill>
            </a:endParaRPr>
          </a:p>
          <a:p>
            <a:pPr marL="652780" marR="0" lvl="1" indent="-285750" algn="l" rtl="0">
              <a:lnSpc>
                <a:spcPct val="150000"/>
              </a:lnSpc>
              <a:spcBef>
                <a:spcPts val="0"/>
              </a:spcBef>
              <a:spcAft>
                <a:spcPts val="0"/>
              </a:spcAft>
              <a:buSzPct val="85000"/>
              <a:buFont typeface="Wingdings" panose="05000000000000000000" pitchFamily="2" charset="2"/>
              <a:buChar char="q"/>
            </a:pPr>
            <a:r>
              <a:rPr lang="en" sz="1700" dirty="0">
                <a:solidFill>
                  <a:schemeClr val="bg2">
                    <a:lumMod val="75000"/>
                  </a:schemeClr>
                </a:solidFill>
              </a:rPr>
              <a:t>Enforcement Actions should be targeted</a:t>
            </a:r>
            <a:endParaRPr sz="1700" dirty="0">
              <a:solidFill>
                <a:schemeClr val="bg2">
                  <a:lumMod val="75000"/>
                </a:schemeClr>
              </a:solidFill>
            </a:endParaRPr>
          </a:p>
          <a:p>
            <a:pPr marL="652780" marR="0" lvl="1" indent="-285750" algn="l" rtl="0">
              <a:lnSpc>
                <a:spcPct val="150000"/>
              </a:lnSpc>
              <a:spcBef>
                <a:spcPts val="0"/>
              </a:spcBef>
              <a:spcAft>
                <a:spcPts val="0"/>
              </a:spcAft>
              <a:buSzPct val="85000"/>
              <a:buFont typeface="Wingdings" panose="05000000000000000000" pitchFamily="2" charset="2"/>
              <a:buChar char="q"/>
            </a:pPr>
            <a:r>
              <a:rPr lang="en" sz="1700" dirty="0">
                <a:solidFill>
                  <a:schemeClr val="bg2">
                    <a:lumMod val="75000"/>
                  </a:schemeClr>
                </a:solidFill>
              </a:rPr>
              <a:t>To the extent possible occur in non-public places</a:t>
            </a:r>
            <a:endParaRPr sz="1700" dirty="0">
              <a:solidFill>
                <a:schemeClr val="bg2">
                  <a:lumMod val="75000"/>
                </a:schemeClr>
              </a:solidFill>
            </a:endParaRPr>
          </a:p>
          <a:p>
            <a:pPr marL="652780" marR="0" lvl="1" indent="-285750" algn="l" rtl="0">
              <a:lnSpc>
                <a:spcPct val="150000"/>
              </a:lnSpc>
              <a:spcBef>
                <a:spcPts val="0"/>
              </a:spcBef>
              <a:spcAft>
                <a:spcPts val="0"/>
              </a:spcAft>
              <a:buSzPct val="85000"/>
              <a:buFont typeface="Wingdings" panose="05000000000000000000" pitchFamily="2" charset="2"/>
              <a:buChar char="q"/>
            </a:pPr>
            <a:r>
              <a:rPr lang="en" sz="1700" dirty="0">
                <a:solidFill>
                  <a:schemeClr val="bg2">
                    <a:lumMod val="75000"/>
                  </a:schemeClr>
                </a:solidFill>
              </a:rPr>
              <a:t>Seeking individuals considered priority enforcement </a:t>
            </a:r>
          </a:p>
          <a:p>
            <a:pPr marL="652780" marR="0" lvl="1" indent="-285750" algn="l" rtl="0">
              <a:lnSpc>
                <a:spcPct val="150000"/>
              </a:lnSpc>
              <a:spcBef>
                <a:spcPts val="0"/>
              </a:spcBef>
              <a:spcAft>
                <a:spcPts val="0"/>
              </a:spcAft>
              <a:buSzPct val="85000"/>
              <a:buFont typeface="Wingdings" panose="05000000000000000000" pitchFamily="2" charset="2"/>
              <a:buChar char="q"/>
            </a:pPr>
            <a:endParaRPr sz="300" dirty="0">
              <a:solidFill>
                <a:schemeClr val="bg2">
                  <a:lumMod val="75000"/>
                </a:schemeClr>
              </a:solidFill>
            </a:endParaRPr>
          </a:p>
          <a:p>
            <a:pPr marL="652780" marR="0" lvl="1" indent="-285750" algn="l" rtl="0">
              <a:spcBef>
                <a:spcPts val="0"/>
              </a:spcBef>
              <a:spcAft>
                <a:spcPts val="0"/>
              </a:spcAft>
              <a:buSzPct val="85000"/>
              <a:buFont typeface="Wingdings" panose="05000000000000000000" pitchFamily="2" charset="2"/>
              <a:buChar char="q"/>
            </a:pPr>
            <a:r>
              <a:rPr lang="en" sz="1700" dirty="0">
                <a:solidFill>
                  <a:schemeClr val="bg2">
                    <a:lumMod val="75000"/>
                  </a:schemeClr>
                </a:solidFill>
              </a:rPr>
              <a:t>ICE will generally not target victims, witnesses and people accompanying others to court</a:t>
            </a:r>
          </a:p>
          <a:p>
            <a:pPr marL="652780" marR="0" lvl="1" indent="-285750" algn="l" rtl="0">
              <a:spcBef>
                <a:spcPts val="0"/>
              </a:spcBef>
              <a:spcAft>
                <a:spcPts val="0"/>
              </a:spcAft>
              <a:buSzPct val="85000"/>
              <a:buFont typeface="Wingdings" panose="05000000000000000000" pitchFamily="2" charset="2"/>
              <a:buChar char="q"/>
            </a:pPr>
            <a:endParaRPr lang="en" sz="300" dirty="0">
              <a:solidFill>
                <a:schemeClr val="bg2">
                  <a:lumMod val="75000"/>
                </a:schemeClr>
              </a:solidFill>
            </a:endParaRPr>
          </a:p>
          <a:p>
            <a:pPr marL="652780" marR="0" lvl="1" indent="-285750" algn="l" rtl="0">
              <a:spcBef>
                <a:spcPts val="0"/>
              </a:spcBef>
              <a:spcAft>
                <a:spcPts val="0"/>
              </a:spcAft>
              <a:buSzPct val="85000"/>
              <a:buFont typeface="Wingdings" panose="05000000000000000000" pitchFamily="2" charset="2"/>
              <a:buChar char="q"/>
            </a:pPr>
            <a:r>
              <a:rPr lang="en" sz="1700" dirty="0">
                <a:solidFill>
                  <a:schemeClr val="bg2">
                    <a:lumMod val="75000"/>
                  </a:schemeClr>
                </a:solidFill>
              </a:rPr>
              <a:t>ICE need Field Officer/Special Agent in Charge permission for enforcement actions in non-criminal cases, courthouses (e.g., family court, small claims court) proceedings. </a:t>
            </a:r>
          </a:p>
          <a:p>
            <a:pPr marL="1109980" lvl="2" indent="-285750">
              <a:lnSpc>
                <a:spcPct val="150000"/>
              </a:lnSpc>
              <a:spcBef>
                <a:spcPts val="0"/>
              </a:spcBef>
              <a:buSzPts val="1800"/>
              <a:buFont typeface="Wingdings" panose="05000000000000000000" pitchFamily="2" charset="2"/>
              <a:buChar char="q"/>
            </a:pPr>
            <a:r>
              <a:rPr lang="en" sz="1700" b="0" i="0" u="none" strike="noStrike" cap="none" dirty="0">
                <a:solidFill>
                  <a:schemeClr val="bg2">
                    <a:lumMod val="75000"/>
                  </a:schemeClr>
                </a:solidFill>
                <a:sym typeface="Questrial"/>
              </a:rPr>
              <a:t>Must check VAWA confidentiality data base</a:t>
            </a:r>
          </a:p>
          <a:p>
            <a:pPr marL="938530" marR="0" lvl="1" indent="-457200" algn="l" rtl="0">
              <a:spcBef>
                <a:spcPts val="550"/>
              </a:spcBef>
              <a:spcAft>
                <a:spcPts val="0"/>
              </a:spcAft>
              <a:buClr>
                <a:schemeClr val="accent1"/>
              </a:buClr>
              <a:buSzPts val="1820"/>
              <a:buFont typeface="Wingdings" panose="05000000000000000000" pitchFamily="2" charset="2"/>
              <a:buChar char="q"/>
            </a:pPr>
            <a:endParaRPr sz="2600" b="0" i="0" u="none" strike="noStrike" cap="none" dirty="0">
              <a:solidFill>
                <a:schemeClr val="dk1"/>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45" y="57004"/>
            <a:ext cx="6172200" cy="839327"/>
          </a:xfrm>
        </p:spPr>
        <p:txBody>
          <a:bodyPr>
            <a:noAutofit/>
          </a:bodyPr>
          <a:lstStyle/>
          <a:p>
            <a:r>
              <a:rPr lang="en-US" dirty="0"/>
              <a:t>Steps Courts Are Taking</a:t>
            </a:r>
          </a:p>
        </p:txBody>
      </p:sp>
      <p:sp>
        <p:nvSpPr>
          <p:cNvPr id="4" name="Slide Number Placeholder 3"/>
          <p:cNvSpPr>
            <a:spLocks noGrp="1"/>
          </p:cNvSpPr>
          <p:nvPr>
            <p:ph type="sldNum" idx="12"/>
          </p:nvPr>
        </p:nvSpPr>
        <p:spPr>
          <a:xfrm>
            <a:off x="0" y="4686300"/>
            <a:ext cx="5421313" cy="273050"/>
          </a:xfrm>
        </p:spPr>
        <p:txBody>
          <a:bodyPr/>
          <a:lstStyle/>
          <a:p>
            <a:fld id="{E77C2DE5-39DB-4C4F-BE89-18CE69556DED}" type="slidenum">
              <a:rPr lang="en-US" smtClean="0"/>
              <a:pPr/>
              <a:t>19</a:t>
            </a:fld>
            <a:endParaRPr lang="en-US" dirty="0"/>
          </a:p>
        </p:txBody>
      </p:sp>
      <p:sp>
        <p:nvSpPr>
          <p:cNvPr id="3" name="Content Placeholder 2"/>
          <p:cNvSpPr>
            <a:spLocks noGrp="1"/>
          </p:cNvSpPr>
          <p:nvPr>
            <p:ph type="body" idx="1"/>
          </p:nvPr>
        </p:nvSpPr>
        <p:spPr>
          <a:xfrm>
            <a:off x="627944" y="1067782"/>
            <a:ext cx="8064499" cy="3447067"/>
          </a:xfrm>
        </p:spPr>
        <p:txBody>
          <a:bodyPr/>
          <a:lstStyle/>
          <a:p>
            <a:pPr>
              <a:buFont typeface="Wingdings" panose="05000000000000000000" pitchFamily="2" charset="2"/>
              <a:buChar char="q"/>
            </a:pPr>
            <a:r>
              <a:rPr lang="en-US" sz="1800" dirty="0">
                <a:solidFill>
                  <a:schemeClr val="bg2">
                    <a:lumMod val="75000"/>
                  </a:schemeClr>
                </a:solidFill>
              </a:rPr>
              <a:t>Restrict activities that interfere with courtroom operations</a:t>
            </a:r>
          </a:p>
          <a:p>
            <a:pPr>
              <a:buFont typeface="Wingdings" panose="05000000000000000000" pitchFamily="2" charset="2"/>
              <a:buChar char="q"/>
            </a:pPr>
            <a:r>
              <a:rPr lang="en-US" sz="1800" dirty="0">
                <a:solidFill>
                  <a:schemeClr val="bg2">
                    <a:lumMod val="75000"/>
                  </a:schemeClr>
                </a:solidFill>
              </a:rPr>
              <a:t>Enforcement restricted to non-public areas of the courthouse*</a:t>
            </a:r>
          </a:p>
          <a:p>
            <a:pPr>
              <a:buFont typeface="Wingdings" panose="05000000000000000000" pitchFamily="2" charset="2"/>
              <a:buChar char="q"/>
            </a:pPr>
            <a:r>
              <a:rPr lang="en-US" sz="1800" dirty="0">
                <a:solidFill>
                  <a:schemeClr val="bg2">
                    <a:lumMod val="75000"/>
                  </a:schemeClr>
                </a:solidFill>
              </a:rPr>
              <a:t>Courts ask ICE to coordinate with court security staff  and use of non-public entrances &amp; exits*</a:t>
            </a:r>
          </a:p>
          <a:p>
            <a:pPr>
              <a:buFont typeface="Wingdings" panose="05000000000000000000" pitchFamily="2" charset="2"/>
              <a:buChar char="q"/>
            </a:pPr>
            <a:r>
              <a:rPr lang="en-US" sz="1800" dirty="0">
                <a:solidFill>
                  <a:schemeClr val="bg2">
                    <a:lumMod val="75000"/>
                  </a:schemeClr>
                </a:solidFill>
              </a:rPr>
              <a:t>Some courts do not allow ICE into courtrooms</a:t>
            </a:r>
          </a:p>
          <a:p>
            <a:pPr>
              <a:buFont typeface="Wingdings" panose="05000000000000000000" pitchFamily="2" charset="2"/>
              <a:buChar char="q"/>
            </a:pPr>
            <a:r>
              <a:rPr lang="en-US" sz="1800" dirty="0">
                <a:solidFill>
                  <a:schemeClr val="bg2">
                    <a:lumMod val="75000"/>
                  </a:schemeClr>
                </a:solidFill>
              </a:rPr>
              <a:t>No enforcement in civil and family proceedings absent written authorization from ICE Field Office Director or Special Agent in Charge*</a:t>
            </a:r>
          </a:p>
          <a:p>
            <a:pPr>
              <a:buFont typeface="Wingdings" panose="05000000000000000000" pitchFamily="2" charset="2"/>
              <a:buChar char="q"/>
            </a:pPr>
            <a:r>
              <a:rPr lang="en-US" sz="1800" dirty="0">
                <a:solidFill>
                  <a:schemeClr val="bg2">
                    <a:lumMod val="75000"/>
                  </a:schemeClr>
                </a:solidFill>
              </a:rPr>
              <a:t>No interruptions during court proceedings or until case is completed</a:t>
            </a:r>
          </a:p>
          <a:p>
            <a:pPr>
              <a:buFont typeface="Wingdings" panose="05000000000000000000" pitchFamily="2" charset="2"/>
              <a:buChar char="q"/>
            </a:pPr>
            <a:r>
              <a:rPr lang="en-US" sz="1800" dirty="0">
                <a:solidFill>
                  <a:schemeClr val="bg2">
                    <a:lumMod val="75000"/>
                  </a:schemeClr>
                </a:solidFill>
              </a:rPr>
              <a:t>No enforcement against victims, witnesses, family members, people accompanying others to court*</a:t>
            </a:r>
          </a:p>
          <a:p>
            <a:pPr>
              <a:buFont typeface="Wingdings" panose="05000000000000000000" pitchFamily="2" charset="2"/>
              <a:buChar char="q"/>
            </a:pPr>
            <a:r>
              <a:rPr lang="en-US" sz="1800" dirty="0">
                <a:solidFill>
                  <a:schemeClr val="bg2">
                    <a:lumMod val="75000"/>
                  </a:schemeClr>
                </a:solidFill>
              </a:rPr>
              <a:t>Call courthouse security if ICE fails to comply with court orders</a:t>
            </a:r>
          </a:p>
        </p:txBody>
      </p:sp>
      <p:sp>
        <p:nvSpPr>
          <p:cNvPr id="5" name="TextBox 4"/>
          <p:cNvSpPr txBox="1"/>
          <p:nvPr/>
        </p:nvSpPr>
        <p:spPr>
          <a:xfrm>
            <a:off x="7114417" y="4866501"/>
            <a:ext cx="2178597" cy="276999"/>
          </a:xfrm>
          <a:prstGeom prst="rect">
            <a:avLst/>
          </a:prstGeom>
          <a:noFill/>
        </p:spPr>
        <p:txBody>
          <a:bodyPr wrap="square" rtlCol="0">
            <a:spAutoFit/>
          </a:bodyPr>
          <a:lstStyle/>
          <a:p>
            <a:r>
              <a:rPr lang="en-US" sz="1200" dirty="0"/>
              <a:t>*= derived from DHS policy</a:t>
            </a:r>
          </a:p>
        </p:txBody>
      </p:sp>
    </p:spTree>
    <p:extLst>
      <p:ext uri="{BB962C8B-B14F-4D97-AF65-F5344CB8AC3E}">
        <p14:creationId xmlns:p14="http://schemas.microsoft.com/office/powerpoint/2010/main" xmlns="" val="145833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400" b="0" i="0" u="none" strike="noStrike" cap="none" dirty="0">
                <a:solidFill>
                  <a:schemeClr val="dk2"/>
                </a:solidFill>
                <a:latin typeface="Questrial"/>
                <a:ea typeface="Questrial"/>
                <a:cs typeface="Questrial"/>
                <a:sym typeface="Questrial"/>
              </a:rPr>
              <a:t>Learning Objectives</a:t>
            </a:r>
            <a:endParaRPr sz="4400" b="0" i="0" u="none" strike="noStrike" cap="none" dirty="0">
              <a:solidFill>
                <a:schemeClr val="dk2"/>
              </a:solidFill>
              <a:latin typeface="Questrial"/>
              <a:ea typeface="Questrial"/>
              <a:cs typeface="Questrial"/>
              <a:sym typeface="Questrial"/>
            </a:endParaRPr>
          </a:p>
        </p:txBody>
      </p:sp>
      <p:sp>
        <p:nvSpPr>
          <p:cNvPr id="198" name="Google Shape;198;p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609"/>
              <a:buFont typeface="Noto Sans Symbols"/>
              <a:buNone/>
            </a:pPr>
            <a:r>
              <a:rPr lang="en" sz="2400" b="0" i="0" u="none" strike="noStrike" cap="none" dirty="0">
                <a:solidFill>
                  <a:schemeClr val="bg2"/>
                </a:solidFill>
                <a:sym typeface="Questrial"/>
              </a:rPr>
              <a:t>At the end of this webinar, participants will be better able to</a:t>
            </a:r>
            <a:endParaRPr sz="2400" b="0" i="0" u="none" strike="noStrike" cap="none" dirty="0">
              <a:solidFill>
                <a:schemeClr val="bg2"/>
              </a:solidFill>
              <a:sym typeface="Questrial"/>
            </a:endParaRPr>
          </a:p>
          <a:p>
            <a:pPr marL="342900" marR="0" lvl="0" indent="-342900" algn="l" rtl="0">
              <a:lnSpc>
                <a:spcPct val="90000"/>
              </a:lnSpc>
              <a:spcBef>
                <a:spcPts val="700"/>
              </a:spcBef>
              <a:spcAft>
                <a:spcPts val="0"/>
              </a:spcAft>
              <a:buClr>
                <a:schemeClr val="accent2"/>
              </a:buClr>
              <a:buSzPts val="1609"/>
              <a:buFont typeface="Wingdings" panose="05000000000000000000" pitchFamily="2" charset="2"/>
              <a:buChar char="q"/>
            </a:pPr>
            <a:r>
              <a:rPr lang="en" sz="2400" b="0" i="0" u="none" strike="noStrike" cap="none" dirty="0">
                <a:solidFill>
                  <a:schemeClr val="bg2"/>
                </a:solidFill>
                <a:sym typeface="Questrial"/>
              </a:rPr>
              <a:t>Recognize dynamics of immigration related-abuse in cases before the court</a:t>
            </a:r>
            <a:endParaRPr sz="2400" dirty="0">
              <a:solidFill>
                <a:schemeClr val="bg2"/>
              </a:solidFill>
            </a:endParaRPr>
          </a:p>
          <a:p>
            <a:pPr marL="342900" marR="0" lvl="1" indent="-342900" algn="l" rtl="0">
              <a:lnSpc>
                <a:spcPct val="90000"/>
              </a:lnSpc>
              <a:spcBef>
                <a:spcPts val="700"/>
              </a:spcBef>
              <a:spcAft>
                <a:spcPts val="0"/>
              </a:spcAft>
              <a:buClr>
                <a:schemeClr val="accent2"/>
              </a:buClr>
              <a:buSzPts val="1443"/>
              <a:buFont typeface="Wingdings" panose="05000000000000000000" pitchFamily="2" charset="2"/>
              <a:buChar char="q"/>
            </a:pPr>
            <a:r>
              <a:rPr lang="en" sz="2400" dirty="0">
                <a:solidFill>
                  <a:schemeClr val="bg2"/>
                </a:solidFill>
              </a:rPr>
              <a:t>Use legally correct information about survivor-based forms of immigration relief when ruling in family court cases</a:t>
            </a:r>
            <a:endParaRPr sz="2400" dirty="0">
              <a:solidFill>
                <a:schemeClr val="bg2"/>
              </a:solidFill>
            </a:endParaRPr>
          </a:p>
          <a:p>
            <a:pPr marL="342900" marR="0" lvl="1" indent="-342900" algn="l" rtl="0">
              <a:lnSpc>
                <a:spcPct val="90000"/>
              </a:lnSpc>
              <a:spcBef>
                <a:spcPts val="700"/>
              </a:spcBef>
              <a:spcAft>
                <a:spcPts val="0"/>
              </a:spcAft>
              <a:buClr>
                <a:schemeClr val="accent2"/>
              </a:buClr>
              <a:buSzPts val="1443"/>
              <a:buFont typeface="Wingdings" panose="05000000000000000000" pitchFamily="2" charset="2"/>
              <a:buChar char="q"/>
            </a:pPr>
            <a:r>
              <a:rPr lang="en" sz="2400" dirty="0">
                <a:solidFill>
                  <a:schemeClr val="bg2"/>
                </a:solidFill>
              </a:rPr>
              <a:t>Understand the court’s role in SIJS findings and U visa certificaiton and how </a:t>
            </a:r>
            <a:r>
              <a:rPr lang="en" sz="2400" b="0" i="0" u="none" strike="noStrike" cap="none" dirty="0">
                <a:solidFill>
                  <a:schemeClr val="bg2"/>
                </a:solidFill>
                <a:sym typeface="Questrial"/>
              </a:rPr>
              <a:t>immigration issues may impact </a:t>
            </a:r>
            <a:r>
              <a:rPr lang="en" sz="2400" dirty="0">
                <a:solidFill>
                  <a:schemeClr val="bg2"/>
                </a:solidFill>
              </a:rPr>
              <a:t>family court </a:t>
            </a:r>
            <a:r>
              <a:rPr lang="en" sz="2400" b="0" i="0" u="none" strike="noStrike" cap="none" dirty="0">
                <a:solidFill>
                  <a:schemeClr val="bg2"/>
                </a:solidFill>
                <a:sym typeface="Questrial"/>
              </a:rPr>
              <a:t>proceedings involving surviviors of domestic violence, sexual assault, and child abuse</a:t>
            </a:r>
            <a:endParaRPr sz="2400" b="0" i="0" u="none" strike="noStrike" cap="none" dirty="0">
              <a:solidFill>
                <a:schemeClr val="bg2"/>
              </a:solidFil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dirty="0"/>
              <a:t>Clara continued</a:t>
            </a:r>
            <a:endParaRPr b="0" i="0" u="none" strike="noStrike" cap="none" dirty="0">
              <a:solidFill>
                <a:schemeClr val="dk2"/>
              </a:solidFill>
              <a:sym typeface="Questrial"/>
            </a:endParaRPr>
          </a:p>
        </p:txBody>
      </p:sp>
      <p:sp>
        <p:nvSpPr>
          <p:cNvPr id="293" name="Google Shape;293;p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39090" marR="0" lvl="0" indent="-342900" algn="l" rtl="0">
              <a:spcBef>
                <a:spcPts val="0"/>
              </a:spcBef>
              <a:spcAft>
                <a:spcPts val="0"/>
              </a:spcAft>
              <a:buClr>
                <a:schemeClr val="accent2"/>
              </a:buClr>
              <a:buSzPts val="1800"/>
              <a:buFont typeface="Wingdings" panose="05000000000000000000" pitchFamily="2" charset="2"/>
              <a:buChar char="q"/>
            </a:pPr>
            <a:r>
              <a:rPr lang="en" sz="2200" dirty="0">
                <a:solidFill>
                  <a:schemeClr val="bg2">
                    <a:lumMod val="75000"/>
                  </a:schemeClr>
                </a:solidFill>
              </a:rPr>
              <a:t>Clara files for custody of Sara</a:t>
            </a:r>
            <a:r>
              <a:rPr lang="en" sz="2200" b="0" i="0" u="none" strike="noStrike" cap="none" dirty="0">
                <a:solidFill>
                  <a:schemeClr val="bg2">
                    <a:lumMod val="75000"/>
                  </a:schemeClr>
                </a:solidFill>
                <a:latin typeface="Questrial"/>
                <a:ea typeface="Questrial"/>
                <a:cs typeface="Questrial"/>
                <a:sym typeface="Questrial"/>
              </a:rPr>
              <a:t>. </a:t>
            </a:r>
            <a:endParaRPr sz="2200" b="0" i="0" u="none" strike="noStrike" cap="none" dirty="0">
              <a:solidFill>
                <a:schemeClr val="bg2">
                  <a:lumMod val="75000"/>
                </a:schemeClr>
              </a:solidFill>
              <a:latin typeface="Questrial"/>
              <a:ea typeface="Questrial"/>
              <a:cs typeface="Questrial"/>
              <a:sym typeface="Questrial"/>
            </a:endParaRPr>
          </a:p>
          <a:p>
            <a:pPr marL="662940" marR="0" lvl="0" indent="-342900" algn="l" rtl="0">
              <a:spcBef>
                <a:spcPts val="0"/>
              </a:spcBef>
              <a:spcAft>
                <a:spcPts val="0"/>
              </a:spcAft>
              <a:buFont typeface="Wingdings" panose="05000000000000000000" pitchFamily="2" charset="2"/>
              <a:buChar char="q"/>
            </a:pPr>
            <a:endParaRPr sz="2200" dirty="0">
              <a:solidFill>
                <a:schemeClr val="bg2">
                  <a:lumMod val="75000"/>
                </a:schemeClr>
              </a:solidFill>
            </a:endParaRPr>
          </a:p>
          <a:p>
            <a:pPr marL="339090" marR="0" lvl="0" indent="-342900" algn="l" rtl="0">
              <a:spcBef>
                <a:spcPts val="0"/>
              </a:spcBef>
              <a:spcAft>
                <a:spcPts val="0"/>
              </a:spcAft>
              <a:buClr>
                <a:schemeClr val="accent2"/>
              </a:buClr>
              <a:buSzPts val="1800"/>
              <a:buFont typeface="Wingdings" panose="05000000000000000000" pitchFamily="2" charset="2"/>
              <a:buChar char="q"/>
            </a:pPr>
            <a:r>
              <a:rPr lang="en" sz="2200" dirty="0">
                <a:solidFill>
                  <a:schemeClr val="bg2">
                    <a:lumMod val="75000"/>
                  </a:schemeClr>
                </a:solidFill>
              </a:rPr>
              <a:t>Simon responds that he wants full custody of Sara</a:t>
            </a:r>
            <a:r>
              <a:rPr lang="en" sz="2200" b="0" i="0" u="none" strike="noStrike" cap="none" dirty="0">
                <a:solidFill>
                  <a:schemeClr val="bg2">
                    <a:lumMod val="75000"/>
                  </a:schemeClr>
                </a:solidFill>
                <a:latin typeface="Questrial"/>
                <a:ea typeface="Questrial"/>
                <a:cs typeface="Questrial"/>
                <a:sym typeface="Questrial"/>
              </a:rPr>
              <a:t> because </a:t>
            </a:r>
            <a:r>
              <a:rPr lang="en" sz="2200" dirty="0">
                <a:solidFill>
                  <a:schemeClr val="bg2">
                    <a:lumMod val="75000"/>
                  </a:schemeClr>
                </a:solidFill>
              </a:rPr>
              <a:t>Clara</a:t>
            </a:r>
            <a:r>
              <a:rPr lang="en" sz="2200" b="0" i="0" u="none" strike="noStrike" cap="none" dirty="0">
                <a:solidFill>
                  <a:schemeClr val="bg2">
                    <a:lumMod val="75000"/>
                  </a:schemeClr>
                </a:solidFill>
                <a:latin typeface="Questrial"/>
                <a:ea typeface="Questrial"/>
                <a:cs typeface="Questrial"/>
                <a:sym typeface="Questrial"/>
              </a:rPr>
              <a:t> is undocumented</a:t>
            </a:r>
            <a:r>
              <a:rPr lang="en" sz="2200" dirty="0">
                <a:solidFill>
                  <a:schemeClr val="bg2">
                    <a:lumMod val="75000"/>
                  </a:schemeClr>
                </a:solidFill>
              </a:rPr>
              <a:t> </a:t>
            </a:r>
            <a:r>
              <a:rPr lang="en" sz="2200" b="0" i="0" u="none" strike="noStrike" cap="none" dirty="0">
                <a:solidFill>
                  <a:schemeClr val="bg2">
                    <a:lumMod val="75000"/>
                  </a:schemeClr>
                </a:solidFill>
                <a:latin typeface="Questrial"/>
                <a:ea typeface="Questrial"/>
                <a:cs typeface="Questrial"/>
                <a:sym typeface="Questrial"/>
              </a:rPr>
              <a:t>and so not allowed to legally work to support</a:t>
            </a:r>
            <a:r>
              <a:rPr lang="en" sz="2200" dirty="0">
                <a:solidFill>
                  <a:schemeClr val="bg2">
                    <a:lumMod val="75000"/>
                  </a:schemeClr>
                </a:solidFill>
              </a:rPr>
              <a:t> their daughter</a:t>
            </a:r>
            <a:r>
              <a:rPr lang="en" sz="2200" b="0" i="0" u="none" strike="noStrike" cap="none" dirty="0">
                <a:solidFill>
                  <a:schemeClr val="bg2">
                    <a:lumMod val="75000"/>
                  </a:schemeClr>
                </a:solidFill>
                <a:latin typeface="Questrial"/>
                <a:ea typeface="Questrial"/>
                <a:cs typeface="Questrial"/>
                <a:sym typeface="Questrial"/>
              </a:rPr>
              <a:t>. </a:t>
            </a:r>
            <a:endParaRPr sz="2200" b="0" i="0" u="none" strike="noStrike" cap="none" dirty="0">
              <a:solidFill>
                <a:schemeClr val="bg2">
                  <a:lumMod val="75000"/>
                </a:schemeClr>
              </a:solidFill>
              <a:latin typeface="Questrial"/>
              <a:ea typeface="Questrial"/>
              <a:cs typeface="Questrial"/>
              <a:sym typeface="Questrial"/>
            </a:endParaRPr>
          </a:p>
          <a:p>
            <a:pPr marL="662940" marR="0" lvl="0" indent="-342900" algn="l" rtl="0">
              <a:spcBef>
                <a:spcPts val="0"/>
              </a:spcBef>
              <a:spcAft>
                <a:spcPts val="0"/>
              </a:spcAft>
              <a:buFont typeface="Wingdings" panose="05000000000000000000" pitchFamily="2" charset="2"/>
              <a:buChar char="q"/>
            </a:pPr>
            <a:endParaRPr sz="2200" dirty="0">
              <a:solidFill>
                <a:schemeClr val="bg2">
                  <a:lumMod val="75000"/>
                </a:schemeClr>
              </a:solidFill>
            </a:endParaRPr>
          </a:p>
          <a:p>
            <a:pPr marL="339090" marR="0" lvl="0" indent="-342900" algn="l" rtl="0">
              <a:spcBef>
                <a:spcPts val="0"/>
              </a:spcBef>
              <a:spcAft>
                <a:spcPts val="0"/>
              </a:spcAft>
              <a:buClr>
                <a:schemeClr val="accent2"/>
              </a:buClr>
              <a:buSzPts val="1800"/>
              <a:buFont typeface="Wingdings" panose="05000000000000000000" pitchFamily="2" charset="2"/>
              <a:buChar char="q"/>
            </a:pPr>
            <a:r>
              <a:rPr lang="en" sz="2200" b="0" i="0" u="none" strike="noStrike" cap="none" dirty="0">
                <a:solidFill>
                  <a:schemeClr val="bg2">
                    <a:lumMod val="75000"/>
                  </a:schemeClr>
                </a:solidFill>
                <a:latin typeface="Questrial"/>
                <a:ea typeface="Questrial"/>
                <a:cs typeface="Questrial"/>
                <a:sym typeface="Questrial"/>
              </a:rPr>
              <a:t>Simon also alleges </a:t>
            </a:r>
            <a:r>
              <a:rPr lang="en" sz="2200" dirty="0">
                <a:solidFill>
                  <a:schemeClr val="bg2">
                    <a:lumMod val="75000"/>
                  </a:schemeClr>
                </a:solidFill>
              </a:rPr>
              <a:t>Clara </a:t>
            </a:r>
            <a:r>
              <a:rPr lang="en" sz="2200" b="0" i="0" u="none" strike="noStrike" cap="none" dirty="0">
                <a:solidFill>
                  <a:schemeClr val="bg2">
                    <a:lumMod val="75000"/>
                  </a:schemeClr>
                </a:solidFill>
                <a:latin typeface="Questrial"/>
                <a:ea typeface="Questrial"/>
                <a:cs typeface="Questrial"/>
                <a:sym typeface="Questrial"/>
              </a:rPr>
              <a:t>will take Sara back to her home country. </a:t>
            </a:r>
            <a:endParaRPr sz="2200" b="0" i="0" u="none" strike="noStrike" cap="none" dirty="0">
              <a:solidFill>
                <a:schemeClr val="bg2">
                  <a:lumMod val="75000"/>
                </a:schemeClr>
              </a:solidFill>
              <a:latin typeface="Questrial"/>
              <a:ea typeface="Questrial"/>
              <a:cs typeface="Questrial"/>
              <a:sym typeface="Questrial"/>
            </a:endParaRPr>
          </a:p>
          <a:p>
            <a:pPr marL="662940" marR="0" lvl="0" indent="-342900" algn="l" rtl="0">
              <a:spcBef>
                <a:spcPts val="0"/>
              </a:spcBef>
              <a:spcAft>
                <a:spcPts val="0"/>
              </a:spcAft>
              <a:buFont typeface="Wingdings" panose="05000000000000000000" pitchFamily="2" charset="2"/>
              <a:buChar char="q"/>
            </a:pPr>
            <a:endParaRPr sz="2200" dirty="0">
              <a:solidFill>
                <a:schemeClr val="bg2">
                  <a:lumMod val="75000"/>
                </a:schemeClr>
              </a:solidFill>
            </a:endParaRPr>
          </a:p>
          <a:p>
            <a:pPr marL="339090" marR="0" lvl="0" indent="-342900" algn="l" rtl="0">
              <a:spcBef>
                <a:spcPts val="0"/>
              </a:spcBef>
              <a:spcAft>
                <a:spcPts val="0"/>
              </a:spcAft>
              <a:buClr>
                <a:schemeClr val="accent2"/>
              </a:buClr>
              <a:buSzPts val="1800"/>
              <a:buFont typeface="Wingdings" panose="05000000000000000000" pitchFamily="2" charset="2"/>
              <a:buChar char="q"/>
            </a:pPr>
            <a:r>
              <a:rPr lang="en" sz="2200" dirty="0">
                <a:solidFill>
                  <a:schemeClr val="bg2">
                    <a:lumMod val="75000"/>
                  </a:schemeClr>
                </a:solidFill>
              </a:rPr>
              <a:t>Simon alleges fraud, stating that Clara only married him for papers.</a:t>
            </a:r>
            <a:endParaRPr sz="2200" dirty="0">
              <a:solidFill>
                <a:schemeClr val="bg2">
                  <a:lumMod val="75000"/>
                </a:schemeClr>
              </a:solidFill>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dirty="0">
              <a:solidFill>
                <a:schemeClr val="dk1"/>
              </a:solidFill>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p:cNvSpPr>
          <p:nvPr>
            <p:ph type="title"/>
          </p:nvPr>
        </p:nvSpPr>
        <p:spPr>
          <a:xfrm>
            <a:off x="562006" y="325416"/>
            <a:ext cx="8581993" cy="365522"/>
          </a:xfrm>
        </p:spPr>
        <p:txBody>
          <a:bodyPr>
            <a:noAutofit/>
          </a:bodyPr>
          <a:lstStyle/>
          <a:p>
            <a:pPr>
              <a:defRPr/>
            </a:pPr>
            <a:r>
              <a:rPr lang="en-US" sz="3800" dirty="0">
                <a:solidFill>
                  <a:schemeClr val="bg2"/>
                </a:solidFill>
                <a:effectLst/>
              </a:rPr>
              <a:t>Coercive Control Over Immigration Status</a:t>
            </a:r>
          </a:p>
        </p:txBody>
      </p:sp>
      <p:sp>
        <p:nvSpPr>
          <p:cNvPr id="25605" name="Slide Number Placeholder 4"/>
          <p:cNvSpPr>
            <a:spLocks noGrp="1"/>
          </p:cNvSpPr>
          <p:nvPr>
            <p:ph type="sldNum" idx="12"/>
          </p:nvPr>
        </p:nvSpPr>
        <p:spPr bwMode="auto">
          <a:xfrm>
            <a:off x="7010400" y="4767263"/>
            <a:ext cx="2133600" cy="274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mbria" pitchFamily="18" charset="0"/>
              </a:defRPr>
            </a:lvl1pPr>
            <a:lvl2pPr marL="557213" indent="-214313">
              <a:spcBef>
                <a:spcPct val="20000"/>
              </a:spcBef>
              <a:buFont typeface="Arial" pitchFamily="34" charset="0"/>
              <a:buChar char="–"/>
              <a:defRPr sz="2100">
                <a:solidFill>
                  <a:schemeClr val="tx1"/>
                </a:solidFill>
                <a:latin typeface="Cambria" pitchFamily="18" charset="0"/>
              </a:defRPr>
            </a:lvl2pPr>
            <a:lvl3pPr marL="857250" indent="-171450">
              <a:spcBef>
                <a:spcPct val="20000"/>
              </a:spcBef>
              <a:buFont typeface="Arial" pitchFamily="34" charset="0"/>
              <a:buChar char="•"/>
              <a:defRPr sz="1800">
                <a:solidFill>
                  <a:schemeClr val="tx1"/>
                </a:solidFill>
                <a:latin typeface="Cambria" pitchFamily="18" charset="0"/>
              </a:defRPr>
            </a:lvl3pPr>
            <a:lvl4pPr marL="1200150" indent="-171450">
              <a:spcBef>
                <a:spcPct val="20000"/>
              </a:spcBef>
              <a:buFont typeface="Arial" pitchFamily="34" charset="0"/>
              <a:buChar char="–"/>
              <a:defRPr sz="1500">
                <a:solidFill>
                  <a:schemeClr val="tx1"/>
                </a:solidFill>
                <a:latin typeface="Cambria" pitchFamily="18" charset="0"/>
              </a:defRPr>
            </a:lvl4pPr>
            <a:lvl5pPr marL="1543050" indent="-171450">
              <a:spcBef>
                <a:spcPct val="20000"/>
              </a:spcBef>
              <a:buFont typeface="Arial" pitchFamily="34" charset="0"/>
              <a:buChar char="»"/>
              <a:defRPr sz="1500">
                <a:solidFill>
                  <a:schemeClr val="tx1"/>
                </a:solidFill>
                <a:latin typeface="Cambria" pitchFamily="18" charset="0"/>
              </a:defRPr>
            </a:lvl5pPr>
            <a:lvl6pPr marL="1885950" indent="-171450" eaLnBrk="0" fontAlgn="base" hangingPunct="0">
              <a:spcBef>
                <a:spcPct val="20000"/>
              </a:spcBef>
              <a:spcAft>
                <a:spcPct val="0"/>
              </a:spcAft>
              <a:buFont typeface="Arial" pitchFamily="34" charset="0"/>
              <a:buChar char="»"/>
              <a:defRPr sz="1500">
                <a:solidFill>
                  <a:schemeClr val="tx1"/>
                </a:solidFill>
                <a:latin typeface="Cambria" pitchFamily="18" charset="0"/>
              </a:defRPr>
            </a:lvl6pPr>
            <a:lvl7pPr marL="2228850" indent="-171450" eaLnBrk="0" fontAlgn="base" hangingPunct="0">
              <a:spcBef>
                <a:spcPct val="20000"/>
              </a:spcBef>
              <a:spcAft>
                <a:spcPct val="0"/>
              </a:spcAft>
              <a:buFont typeface="Arial" pitchFamily="34" charset="0"/>
              <a:buChar char="»"/>
              <a:defRPr sz="1500">
                <a:solidFill>
                  <a:schemeClr val="tx1"/>
                </a:solidFill>
                <a:latin typeface="Cambria" pitchFamily="18" charset="0"/>
              </a:defRPr>
            </a:lvl7pPr>
            <a:lvl8pPr marL="2571750" indent="-171450" eaLnBrk="0" fontAlgn="base" hangingPunct="0">
              <a:spcBef>
                <a:spcPct val="20000"/>
              </a:spcBef>
              <a:spcAft>
                <a:spcPct val="0"/>
              </a:spcAft>
              <a:buFont typeface="Arial" pitchFamily="34" charset="0"/>
              <a:buChar char="»"/>
              <a:defRPr sz="1500">
                <a:solidFill>
                  <a:schemeClr val="tx1"/>
                </a:solidFill>
                <a:latin typeface="Cambria" pitchFamily="18" charset="0"/>
              </a:defRPr>
            </a:lvl8pPr>
            <a:lvl9pPr marL="2914650" indent="-171450" eaLnBrk="0" fontAlgn="base" hangingPunct="0">
              <a:spcBef>
                <a:spcPct val="20000"/>
              </a:spcBef>
              <a:spcAft>
                <a:spcPct val="0"/>
              </a:spcAft>
              <a:buFont typeface="Arial" pitchFamily="34" charset="0"/>
              <a:buChar char="»"/>
              <a:defRPr sz="1500">
                <a:solidFill>
                  <a:schemeClr val="tx1"/>
                </a:solidFill>
                <a:latin typeface="Cambria" pitchFamily="18" charset="0"/>
              </a:defRPr>
            </a:lvl9pPr>
          </a:lstStyle>
          <a:p>
            <a:pPr defTabSz="685800" fontAlgn="base">
              <a:spcBef>
                <a:spcPct val="0"/>
              </a:spcBef>
              <a:spcAft>
                <a:spcPct val="0"/>
              </a:spcAft>
              <a:buClrTx/>
              <a:buNone/>
            </a:pPr>
            <a:fld id="{8482794F-0EA7-47AD-B229-C2C4F783C9A6}" type="slidenum">
              <a:rPr lang="en-US" altLang="en-US" sz="900" kern="1200">
                <a:solidFill>
                  <a:srgbClr val="FFFFFF"/>
                </a:solidFill>
                <a:ea typeface="+mn-ea"/>
                <a:cs typeface="Arial" panose="020B0604020202020204" pitchFamily="34" charset="0"/>
              </a:rPr>
              <a:pPr defTabSz="685800" fontAlgn="base">
                <a:spcBef>
                  <a:spcPct val="0"/>
                </a:spcBef>
                <a:spcAft>
                  <a:spcPct val="0"/>
                </a:spcAft>
                <a:buClrTx/>
                <a:buNone/>
              </a:pPr>
              <a:t>21</a:t>
            </a:fld>
            <a:endParaRPr lang="en-US" altLang="en-US" sz="900" kern="1200">
              <a:solidFill>
                <a:srgbClr val="FFFFFF"/>
              </a:solidFill>
              <a:ea typeface="+mn-ea"/>
              <a:cs typeface="Arial" panose="020B0604020202020204" pitchFamily="34" charset="0"/>
            </a:endParaRPr>
          </a:p>
        </p:txBody>
      </p:sp>
      <p:sp>
        <p:nvSpPr>
          <p:cNvPr id="717827" name="Rectangle 3"/>
          <p:cNvSpPr>
            <a:spLocks noGrp="1"/>
          </p:cNvSpPr>
          <p:nvPr>
            <p:ph type="body" idx="1"/>
          </p:nvPr>
        </p:nvSpPr>
        <p:spPr>
          <a:xfrm>
            <a:off x="562006" y="1117600"/>
            <a:ext cx="8105713" cy="3886200"/>
          </a:xfrm>
        </p:spPr>
        <p:txBody>
          <a:bodyPr/>
          <a:lstStyle/>
          <a:p>
            <a:pPr>
              <a:buFont typeface="Wingdings" panose="05000000000000000000" pitchFamily="2" charset="2"/>
              <a:buChar char="q"/>
              <a:defRPr/>
            </a:pPr>
            <a:r>
              <a:rPr lang="en-US" sz="2100" dirty="0">
                <a:solidFill>
                  <a:schemeClr val="bg2">
                    <a:lumMod val="75000"/>
                  </a:schemeClr>
                </a:solidFill>
                <a:cs typeface="Arial" panose="020B0604020202020204" pitchFamily="34" charset="0"/>
              </a:rPr>
              <a:t>Among abusive spouses who could have filed legal immigration papers for survivors:</a:t>
            </a:r>
          </a:p>
          <a:p>
            <a:pPr lvl="1">
              <a:buSzPct val="75000"/>
              <a:buFont typeface="Wingdings" panose="05000000000000000000" pitchFamily="2" charset="2"/>
              <a:buChar char="q"/>
              <a:defRPr/>
            </a:pPr>
            <a:r>
              <a:rPr lang="en-US" sz="1950" dirty="0">
                <a:solidFill>
                  <a:schemeClr val="bg2">
                    <a:lumMod val="75000"/>
                  </a:schemeClr>
                </a:solidFill>
                <a:cs typeface="Arial" panose="020B0604020202020204" pitchFamily="34" charset="0"/>
              </a:rPr>
              <a:t>72.3% never file immigration papers</a:t>
            </a:r>
          </a:p>
          <a:p>
            <a:pPr lvl="1">
              <a:buSzPct val="75000"/>
              <a:buFont typeface="Wingdings" panose="05000000000000000000" pitchFamily="2" charset="2"/>
              <a:buChar char="q"/>
              <a:defRPr/>
            </a:pPr>
            <a:r>
              <a:rPr lang="en-US" sz="1950" dirty="0">
                <a:solidFill>
                  <a:schemeClr val="bg2">
                    <a:lumMod val="75000"/>
                  </a:schemeClr>
                </a:solidFill>
                <a:cs typeface="Arial" panose="020B0604020202020204" pitchFamily="34" charset="0"/>
              </a:rPr>
              <a:t>The 27.7% who did file had a mean delay of </a:t>
            </a:r>
            <a:r>
              <a:rPr lang="en-US" sz="1950" b="1" dirty="0">
                <a:solidFill>
                  <a:schemeClr val="bg2">
                    <a:lumMod val="75000"/>
                  </a:schemeClr>
                </a:solidFill>
                <a:cs typeface="Arial" panose="020B0604020202020204" pitchFamily="34" charset="0"/>
              </a:rPr>
              <a:t>3.97 years</a:t>
            </a:r>
            <a:r>
              <a:rPr lang="en-US" sz="1950" dirty="0">
                <a:solidFill>
                  <a:schemeClr val="bg2">
                    <a:lumMod val="75000"/>
                  </a:schemeClr>
                </a:solidFill>
                <a:cs typeface="Arial" panose="020B0604020202020204" pitchFamily="34" charset="0"/>
              </a:rPr>
              <a:t>.</a:t>
            </a:r>
            <a:r>
              <a:rPr lang="en-US" sz="2000" dirty="0">
                <a:solidFill>
                  <a:schemeClr val="bg2">
                    <a:lumMod val="75000"/>
                  </a:schemeClr>
                </a:solidFill>
                <a:cs typeface="Arial" panose="020B0604020202020204" pitchFamily="34" charset="0"/>
              </a:rPr>
              <a:t> </a:t>
            </a:r>
            <a:r>
              <a:rPr lang="en-US" sz="900" dirty="0">
                <a:solidFill>
                  <a:schemeClr val="bg2">
                    <a:lumMod val="75000"/>
                  </a:schemeClr>
                </a:solidFill>
                <a:cs typeface="Arial" panose="020B0604020202020204" pitchFamily="34" charset="0"/>
              </a:rPr>
              <a:t>Hass, Dutton and Orloff, "Lifetime prevalence of violence against Latina immigrants: Legal and Policy Implications." 93113, 7 International Review of Victimology  (2000)</a:t>
            </a:r>
          </a:p>
          <a:p>
            <a:pPr>
              <a:buFont typeface="Wingdings" panose="05000000000000000000" pitchFamily="2" charset="2"/>
              <a:buChar char="q"/>
              <a:defRPr/>
            </a:pPr>
            <a:r>
              <a:rPr lang="en-US" sz="2250" dirty="0">
                <a:solidFill>
                  <a:schemeClr val="bg2">
                    <a:lumMod val="75000"/>
                  </a:schemeClr>
                </a:solidFill>
                <a:cs typeface="Arial" panose="020B0604020202020204" pitchFamily="34" charset="0"/>
              </a:rPr>
              <a:t>Perpetrators actively report victims for removal</a:t>
            </a:r>
          </a:p>
          <a:p>
            <a:pPr lvl="1">
              <a:buSzPct val="75000"/>
              <a:buFont typeface="Wingdings" panose="05000000000000000000" pitchFamily="2" charset="2"/>
              <a:buChar char="q"/>
              <a:defRPr/>
            </a:pPr>
            <a:r>
              <a:rPr lang="en-US" sz="1950" dirty="0">
                <a:solidFill>
                  <a:schemeClr val="bg2">
                    <a:lumMod val="75000"/>
                  </a:schemeClr>
                </a:solidFill>
                <a:cs typeface="Arial" panose="020B0604020202020204" pitchFamily="34" charset="0"/>
              </a:rPr>
              <a:t>VAWA 38.3%; U visa 26.7%</a:t>
            </a:r>
            <a:r>
              <a:rPr lang="en-US" sz="1050" dirty="0">
                <a:solidFill>
                  <a:schemeClr val="bg2">
                    <a:lumMod val="75000"/>
                  </a:schemeClr>
                </a:solidFill>
                <a:cs typeface="Arial" panose="020B0604020202020204" pitchFamily="34" charset="0"/>
              </a:rPr>
              <a:t> </a:t>
            </a:r>
            <a:r>
              <a:rPr lang="en-US" sz="900" dirty="0">
                <a:solidFill>
                  <a:schemeClr val="bg2">
                    <a:lumMod val="75000"/>
                  </a:schemeClr>
                </a:solidFill>
                <a:cs typeface="Arial" panose="020B0604020202020204" pitchFamily="34" charset="0"/>
              </a:rPr>
              <a:t>Rodrigues, Husain, Couture-Carron, Orloff, Ammar, “Promoting Access to Justice for Immigrant and Limited English Proficient Crime Victims in an Age of Increased Immigration Enforcement: Initial Report from a 2017 National Survey” (2018)</a:t>
            </a:r>
            <a:endParaRPr lang="en-US" sz="1600" dirty="0">
              <a:solidFill>
                <a:schemeClr val="bg2">
                  <a:lumMod val="75000"/>
                </a:schemeClr>
              </a:solidFill>
              <a:cs typeface="Arial" panose="020B0604020202020204" pitchFamily="34" charset="0"/>
            </a:endParaRPr>
          </a:p>
          <a:p>
            <a:pPr>
              <a:spcBef>
                <a:spcPts val="0"/>
              </a:spcBef>
              <a:buFont typeface="Wingdings" panose="05000000000000000000" pitchFamily="2" charset="2"/>
              <a:buChar char="q"/>
              <a:defRPr/>
            </a:pPr>
            <a:r>
              <a:rPr lang="en-US" sz="2100" dirty="0">
                <a:solidFill>
                  <a:schemeClr val="bg2">
                    <a:lumMod val="75000"/>
                  </a:schemeClr>
                </a:solidFill>
                <a:cs typeface="Arial" panose="020B0604020202020204" pitchFamily="34" charset="0"/>
              </a:rPr>
              <a:t>65% of immigrant survivors report some form of immigration related abuse (NIJ, 2003)</a:t>
            </a:r>
            <a:r>
              <a:rPr lang="nn-NO" altLang="en-US" dirty="0">
                <a:solidFill>
                  <a:schemeClr val="bg2">
                    <a:lumMod val="75000"/>
                  </a:schemeClr>
                </a:solidFill>
                <a:cs typeface="Arial" panose="020B0604020202020204" pitchFamily="34" charset="0"/>
              </a:rPr>
              <a:t> </a:t>
            </a:r>
            <a:r>
              <a:rPr lang="nn-NO" altLang="en-US" sz="900" dirty="0">
                <a:solidFill>
                  <a:schemeClr val="bg2">
                    <a:lumMod val="75000"/>
                  </a:schemeClr>
                </a:solidFill>
                <a:cs typeface="Arial" panose="020B0604020202020204" pitchFamily="34" charset="0"/>
              </a:rPr>
              <a:t>Edna Erez and Nawal Ammar, </a:t>
            </a:r>
            <a:r>
              <a:rPr lang="en-US" altLang="en-US" sz="900" dirty="0">
                <a:solidFill>
                  <a:schemeClr val="bg2">
                    <a:lumMod val="75000"/>
                  </a:schemeClr>
                </a:solidFill>
                <a:cs typeface="Arial" panose="020B0604020202020204" pitchFamily="34" charset="0"/>
              </a:rPr>
              <a:t>Violence Against Immigrant Women and Systemic Responses: An Exploratory Study (2003)</a:t>
            </a:r>
          </a:p>
          <a:p>
            <a:pPr>
              <a:buFont typeface="Arial" charset="0"/>
              <a:buChar char="•"/>
              <a:defRPr/>
            </a:pPr>
            <a:endParaRPr lang="en-US" sz="2100" dirty="0">
              <a:latin typeface="Arial" panose="020B0604020202020204" pitchFamily="34" charset="0"/>
              <a:cs typeface="Arial" panose="020B0604020202020204" pitchFamily="34" charset="0"/>
            </a:endParaRPr>
          </a:p>
          <a:p>
            <a:pPr marL="0" inden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sp>
        <p:nvSpPr>
          <p:cNvPr id="25606" name="TextBox 2"/>
          <p:cNvSpPr txBox="1">
            <a:spLocks noChangeArrowheads="1"/>
          </p:cNvSpPr>
          <p:nvPr/>
        </p:nvSpPr>
        <p:spPr bwMode="auto">
          <a:xfrm>
            <a:off x="1571624" y="3875859"/>
            <a:ext cx="6086475"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mbria" pitchFamily="18" charset="0"/>
              </a:defRPr>
            </a:lvl1pPr>
            <a:lvl2pPr marL="742950" indent="-285750">
              <a:spcBef>
                <a:spcPct val="20000"/>
              </a:spcBef>
              <a:buFont typeface="Arial" pitchFamily="34" charset="0"/>
              <a:buChar char="–"/>
              <a:defRPr sz="2800">
                <a:solidFill>
                  <a:schemeClr val="tx1"/>
                </a:solidFill>
                <a:latin typeface="Cambria" pitchFamily="18" charset="0"/>
              </a:defRPr>
            </a:lvl2pPr>
            <a:lvl3pPr marL="1143000" indent="-228600">
              <a:spcBef>
                <a:spcPct val="20000"/>
              </a:spcBef>
              <a:buFont typeface="Arial" pitchFamily="34" charset="0"/>
              <a:buChar char="•"/>
              <a:defRPr sz="2400">
                <a:solidFill>
                  <a:schemeClr val="tx1"/>
                </a:solidFill>
                <a:latin typeface="Cambria" pitchFamily="18" charset="0"/>
              </a:defRPr>
            </a:lvl3pPr>
            <a:lvl4pPr marL="1600200" indent="-228600">
              <a:spcBef>
                <a:spcPct val="20000"/>
              </a:spcBef>
              <a:buFont typeface="Arial" pitchFamily="34" charset="0"/>
              <a:buChar char="–"/>
              <a:defRPr sz="2000">
                <a:solidFill>
                  <a:schemeClr val="tx1"/>
                </a:solidFill>
                <a:latin typeface="Cambria" pitchFamily="18" charset="0"/>
              </a:defRPr>
            </a:lvl4pPr>
            <a:lvl5pPr marL="2057400" indent="-228600">
              <a:spcBef>
                <a:spcPct val="20000"/>
              </a:spcBef>
              <a:buFont typeface="Arial" pitchFamily="34" charset="0"/>
              <a:buChar char="»"/>
              <a:defRPr sz="2000">
                <a:solidFill>
                  <a:schemeClr val="tx1"/>
                </a:solidFill>
                <a:latin typeface="Cambria"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mbria" pitchFamily="18" charset="0"/>
              </a:defRPr>
            </a:lvl9pPr>
          </a:lstStyle>
          <a:p>
            <a:pPr defTabSz="685800" fontAlgn="base">
              <a:spcBef>
                <a:spcPct val="0"/>
              </a:spcBef>
              <a:spcAft>
                <a:spcPct val="0"/>
              </a:spcAft>
              <a:buClrTx/>
              <a:buNone/>
            </a:pPr>
            <a:r>
              <a:rPr lang="en-US" altLang="en-US" sz="1350" kern="1200" dirty="0">
                <a:solidFill>
                  <a:srgbClr val="292934"/>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xmlns="" val="87385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xfrm>
            <a:off x="1371600" y="1200150"/>
            <a:ext cx="76200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3959"/>
              <a:buFont typeface="Questrial"/>
              <a:buNone/>
            </a:pPr>
            <a:r>
              <a:rPr lang="en" sz="3800" b="0" i="0" u="none" strike="noStrike" cap="none" dirty="0">
                <a:solidFill>
                  <a:srgbClr val="FFFFFF"/>
                </a:solidFill>
                <a:latin typeface="Questrial"/>
                <a:ea typeface="Questrial"/>
                <a:cs typeface="Questrial"/>
                <a:sym typeface="Questrial"/>
              </a:rPr>
              <a:t>Immigration </a:t>
            </a:r>
            <a:r>
              <a:rPr lang="en" sz="3800" dirty="0"/>
              <a:t>Protections for Survivors</a:t>
            </a:r>
            <a:endParaRPr sz="3800" b="0" i="0" u="none" strike="noStrike" cap="none" dirty="0">
              <a:solidFill>
                <a:srgbClr val="FFFFFF"/>
              </a:solidFill>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p:cNvPicPr preferRelativeResize="0">
            <a:picLocks noGrp="1" noChangeAspect="1"/>
          </p:cNvPicPr>
          <p:nvPr>
            <p:ph type="body" idx="1"/>
          </p:nvPr>
        </p:nvPicPr>
        <p:blipFill rotWithShape="1">
          <a:blip r:embed="rId3">
            <a:alphaModFix/>
          </a:blip>
          <a:srcRect/>
          <a:stretch/>
        </p:blipFill>
        <p:spPr>
          <a:xfrm>
            <a:off x="1934094" y="22860"/>
            <a:ext cx="5275812" cy="51206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427990" y="96916"/>
            <a:ext cx="8592820" cy="8572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b="0" i="0" u="none" strike="noStrike" cap="none" dirty="0">
                <a:solidFill>
                  <a:schemeClr val="bg2"/>
                </a:solidFill>
                <a:ea typeface="Cambria"/>
                <a:cs typeface="Cambria"/>
                <a:sym typeface="Cambria"/>
              </a:rPr>
              <a:t>VAWA Self-Petitioning Requirements</a:t>
            </a:r>
            <a:endParaRPr dirty="0">
              <a:solidFill>
                <a:schemeClr val="bg2"/>
              </a:solidFill>
            </a:endParaRPr>
          </a:p>
        </p:txBody>
      </p:sp>
      <p:sp>
        <p:nvSpPr>
          <p:cNvPr id="322" name="Google Shape;322;p46"/>
          <p:cNvSpPr txBox="1">
            <a:spLocks noGrp="1"/>
          </p:cNvSpPr>
          <p:nvPr>
            <p:ph type="ftr" idx="11"/>
          </p:nvPr>
        </p:nvSpPr>
        <p:spPr>
          <a:xfrm>
            <a:off x="2895600" y="4767262"/>
            <a:ext cx="3657600"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National Immigrant Women's Advocacy Project</a:t>
            </a:r>
            <a:endParaRPr/>
          </a:p>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a:p>
        </p:txBody>
      </p:sp>
      <p:sp>
        <p:nvSpPr>
          <p:cNvPr id="321" name="Google Shape;321;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1950" marR="0" lvl="0" indent="-285750" algn="l" rtl="0">
              <a:spcBef>
                <a:spcPts val="0"/>
              </a:spcBef>
              <a:spcAft>
                <a:spcPts val="0"/>
              </a:spcAft>
              <a:buSzPts val="18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Subjected to Battery or Extreme Cruelty</a:t>
            </a:r>
            <a:endParaRPr sz="2200" dirty="0">
              <a:solidFill>
                <a:schemeClr val="bg2">
                  <a:lumMod val="75000"/>
                </a:schemeClr>
              </a:solidFill>
            </a:endParaRPr>
          </a:p>
          <a:p>
            <a:pPr marL="361950" marR="0" lvl="0" indent="-285750" algn="l" rtl="0">
              <a:spcBef>
                <a:spcPts val="600"/>
              </a:spcBef>
              <a:spcAft>
                <a:spcPts val="0"/>
              </a:spcAft>
              <a:buSzPts val="18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By a U.S. Citizen or Permanent Resident </a:t>
            </a:r>
            <a:endParaRPr sz="2200" dirty="0">
              <a:solidFill>
                <a:schemeClr val="bg2">
                  <a:lumMod val="75000"/>
                </a:schemeClr>
              </a:solidFill>
            </a:endParaRPr>
          </a:p>
          <a:p>
            <a:pPr marL="793750" marR="0" lvl="1" indent="-285750" algn="l" rtl="0">
              <a:spcBef>
                <a:spcPts val="52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spouse;</a:t>
            </a:r>
            <a:endParaRPr sz="2200" dirty="0">
              <a:solidFill>
                <a:schemeClr val="bg2">
                  <a:lumMod val="75000"/>
                </a:schemeClr>
              </a:solidFill>
            </a:endParaRPr>
          </a:p>
          <a:p>
            <a:pPr marL="793750" marR="0" lvl="1" indent="-285750" algn="l" rtl="0">
              <a:spcBef>
                <a:spcPts val="52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parent; or</a:t>
            </a:r>
            <a:endParaRPr sz="2200" dirty="0">
              <a:solidFill>
                <a:schemeClr val="bg2">
                  <a:lumMod val="75000"/>
                </a:schemeClr>
              </a:solidFill>
            </a:endParaRPr>
          </a:p>
          <a:p>
            <a:pPr marL="793750" marR="0" lvl="1" indent="-285750" algn="l" rtl="0">
              <a:spcBef>
                <a:spcPts val="520"/>
              </a:spcBef>
              <a:spcAft>
                <a:spcPts val="0"/>
              </a:spcAft>
              <a:buSzPct val="75000"/>
              <a:buFont typeface="Wingdings" panose="05000000000000000000" pitchFamily="2" charset="2"/>
              <a:buChar char="q"/>
            </a:pPr>
            <a:r>
              <a:rPr lang="en" sz="2200" dirty="0">
                <a:solidFill>
                  <a:schemeClr val="bg2">
                    <a:lumMod val="75000"/>
                  </a:schemeClr>
                </a:solidFill>
              </a:rPr>
              <a:t>c</a:t>
            </a:r>
            <a:r>
              <a:rPr lang="en" sz="2200" b="0" i="0" u="none" strike="noStrike" cap="none" dirty="0">
                <a:solidFill>
                  <a:schemeClr val="bg2">
                    <a:lumMod val="75000"/>
                  </a:schemeClr>
                </a:solidFill>
                <a:ea typeface="Cambria"/>
                <a:cs typeface="Cambria"/>
                <a:sym typeface="Cambria"/>
              </a:rPr>
              <a:t>itizen adult son/daughter (over 21) </a:t>
            </a:r>
            <a:endParaRPr sz="2200" dirty="0">
              <a:solidFill>
                <a:schemeClr val="bg2">
                  <a:lumMod val="75000"/>
                </a:schemeClr>
              </a:solidFill>
            </a:endParaRPr>
          </a:p>
          <a:p>
            <a:pPr marL="361950" marR="0" lvl="0" indent="-285750" algn="l" rtl="0">
              <a:spcBef>
                <a:spcPts val="600"/>
              </a:spcBef>
              <a:spcAft>
                <a:spcPts val="0"/>
              </a:spcAft>
              <a:buSzPts val="18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With Whom Self-Petitioner Resided </a:t>
            </a:r>
            <a:endParaRPr sz="2200" dirty="0">
              <a:solidFill>
                <a:schemeClr val="bg2">
                  <a:lumMod val="75000"/>
                </a:schemeClr>
              </a:solidFill>
            </a:endParaRPr>
          </a:p>
          <a:p>
            <a:pPr marL="793750" marR="0" lvl="1" indent="-285750" algn="l" rtl="0">
              <a:spcBef>
                <a:spcPts val="52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No time period required</a:t>
            </a:r>
            <a:endParaRPr sz="2200" dirty="0">
              <a:solidFill>
                <a:schemeClr val="bg2">
                  <a:lumMod val="75000"/>
                </a:schemeClr>
              </a:solidFill>
            </a:endParaRPr>
          </a:p>
          <a:p>
            <a:pPr marL="361950" marR="0" lvl="0" indent="-285750" algn="l" rtl="0">
              <a:spcBef>
                <a:spcPts val="600"/>
              </a:spcBef>
              <a:spcAft>
                <a:spcPts val="0"/>
              </a:spcAft>
              <a:buSzPts val="18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Good Moral Character</a:t>
            </a:r>
            <a:endParaRPr sz="2200" dirty="0">
              <a:solidFill>
                <a:schemeClr val="bg2">
                  <a:lumMod val="75000"/>
                </a:schemeClr>
              </a:solidFill>
            </a:endParaRPr>
          </a:p>
          <a:p>
            <a:pPr marL="361950" marR="0" lvl="0" indent="-285750" algn="l" rtl="0">
              <a:spcBef>
                <a:spcPts val="600"/>
              </a:spcBef>
              <a:spcAft>
                <a:spcPts val="0"/>
              </a:spcAft>
              <a:buSzPts val="1800"/>
              <a:buFont typeface="Wingdings" panose="05000000000000000000" pitchFamily="2" charset="2"/>
              <a:buChar char="q"/>
            </a:pPr>
            <a:r>
              <a:rPr lang="en" sz="2200" b="0" i="0" u="none" strike="noStrike" cap="none" dirty="0">
                <a:solidFill>
                  <a:schemeClr val="bg2">
                    <a:lumMod val="75000"/>
                  </a:schemeClr>
                </a:solidFill>
                <a:ea typeface="Cambria"/>
                <a:cs typeface="Cambria"/>
                <a:sym typeface="Cambria"/>
              </a:rPr>
              <a:t>Good Faith Marriage</a:t>
            </a:r>
            <a:endParaRPr sz="2200" dirty="0">
              <a:solidFill>
                <a:schemeClr val="bg2">
                  <a:lumMod val="75000"/>
                </a:schemeClr>
              </a:solidFill>
            </a:endParaRPr>
          </a:p>
          <a:p>
            <a:pPr marL="342900" marR="0" lvl="0" indent="-152400" algn="l" rtl="0">
              <a:lnSpc>
                <a:spcPct val="90000"/>
              </a:lnSpc>
              <a:spcBef>
                <a:spcPts val="600"/>
              </a:spcBef>
              <a:spcAft>
                <a:spcPts val="0"/>
              </a:spcAft>
              <a:buClr>
                <a:schemeClr val="dk1"/>
              </a:buClr>
              <a:buSzPts val="3000"/>
              <a:buFont typeface="Arial"/>
              <a:buNone/>
            </a:pPr>
            <a:endParaRPr sz="3000" b="0" i="0" u="none" strike="noStrike" cap="none" dirty="0">
              <a:solidFill>
                <a:schemeClr val="dk1"/>
              </a:solidFill>
              <a:latin typeface="Cambria"/>
              <a:ea typeface="Cambria"/>
              <a:cs typeface="Cambria"/>
              <a:sym typeface="Cambria"/>
            </a:endParaRPr>
          </a:p>
        </p:txBody>
      </p:sp>
      <p:sp>
        <p:nvSpPr>
          <p:cNvPr id="323" name="Google Shape;323;p46"/>
          <p:cNvSpPr txBox="1"/>
          <p:nvPr/>
        </p:nvSpPr>
        <p:spPr>
          <a:xfrm>
            <a:off x="6553200" y="4767263"/>
            <a:ext cx="2362200"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p:nvPr/>
        </p:nvSpPr>
        <p:spPr>
          <a:xfrm>
            <a:off x="6494929" y="4767263"/>
            <a:ext cx="2070847" cy="273844"/>
          </a:xfrm>
          <a:prstGeom prst="rect">
            <a:avLst/>
          </a:prstGeom>
          <a:noFill/>
          <a:ln>
            <a:noFill/>
          </a:ln>
        </p:spPr>
        <p:txBody>
          <a:bodyPr spcFirstLastPara="1" wrap="square" lIns="80650" tIns="40325" rIns="80650" bIns="40325" anchor="ctr" anchorCtr="0">
            <a:noAutofit/>
          </a:bodyPr>
          <a:lstStyle/>
          <a:p>
            <a:pPr marL="0" marR="0" lvl="0" indent="0" algn="r" rtl="0">
              <a:spcBef>
                <a:spcPts val="0"/>
              </a:spcBef>
              <a:spcAft>
                <a:spcPts val="0"/>
              </a:spcAft>
              <a:buNone/>
            </a:pPr>
            <a:fld id="{00000000-1234-1234-1234-123412341234}" type="slidenum">
              <a:rPr lang="en" sz="1059" u="sng">
                <a:solidFill>
                  <a:srgbClr val="898989"/>
                </a:solidFill>
                <a:latin typeface="Times New Roman"/>
                <a:ea typeface="Times New Roman"/>
                <a:cs typeface="Times New Roman"/>
                <a:sym typeface="Times New Roman"/>
              </a:rPr>
              <a:pPr marL="0" marR="0" lvl="0" indent="0" algn="r" rtl="0">
                <a:spcBef>
                  <a:spcPts val="0"/>
                </a:spcBef>
                <a:spcAft>
                  <a:spcPts val="0"/>
                </a:spcAft>
                <a:buNone/>
              </a:pPr>
              <a:t>25</a:t>
            </a:fld>
            <a:endParaRPr sz="1059" u="sng">
              <a:solidFill>
                <a:srgbClr val="898989"/>
              </a:solidFill>
              <a:latin typeface="Times New Roman"/>
              <a:ea typeface="Times New Roman"/>
              <a:cs typeface="Times New Roman"/>
              <a:sym typeface="Times New Roman"/>
            </a:endParaRPr>
          </a:p>
        </p:txBody>
      </p:sp>
      <p:sp>
        <p:nvSpPr>
          <p:cNvPr id="330" name="Google Shape;330;p47"/>
          <p:cNvSpPr txBox="1"/>
          <p:nvPr/>
        </p:nvSpPr>
        <p:spPr>
          <a:xfrm>
            <a:off x="6494929" y="4767263"/>
            <a:ext cx="2070847" cy="273844"/>
          </a:xfrm>
          <a:prstGeom prst="rect">
            <a:avLst/>
          </a:prstGeom>
          <a:noFill/>
          <a:ln>
            <a:noFill/>
          </a:ln>
        </p:spPr>
        <p:txBody>
          <a:bodyPr spcFirstLastPara="1" wrap="square" lIns="80650" tIns="40325" rIns="80650" bIns="40325" anchor="ctr" anchorCtr="0">
            <a:noAutofit/>
          </a:bodyPr>
          <a:lstStyle/>
          <a:p>
            <a:pPr marL="0" marR="0" lvl="0" indent="0" algn="r" rtl="0">
              <a:spcBef>
                <a:spcPts val="0"/>
              </a:spcBef>
              <a:spcAft>
                <a:spcPts val="0"/>
              </a:spcAft>
              <a:buNone/>
            </a:pPr>
            <a:fld id="{00000000-1234-1234-1234-123412341234}" type="slidenum">
              <a:rPr lang="en" sz="1059" u="sng">
                <a:solidFill>
                  <a:srgbClr val="898989"/>
                </a:solidFill>
                <a:latin typeface="Times New Roman"/>
                <a:ea typeface="Times New Roman"/>
                <a:cs typeface="Times New Roman"/>
                <a:sym typeface="Times New Roman"/>
              </a:rPr>
              <a:pPr marL="0" marR="0" lvl="0" indent="0" algn="r" rtl="0">
                <a:spcBef>
                  <a:spcPts val="0"/>
                </a:spcBef>
                <a:spcAft>
                  <a:spcPts val="0"/>
                </a:spcAft>
                <a:buNone/>
              </a:pPr>
              <a:t>25</a:t>
            </a:fld>
            <a:endParaRPr sz="1059" u="sng">
              <a:solidFill>
                <a:srgbClr val="898989"/>
              </a:solidFill>
              <a:latin typeface="Times New Roman"/>
              <a:ea typeface="Times New Roman"/>
              <a:cs typeface="Times New Roman"/>
              <a:sym typeface="Times New Roman"/>
            </a:endParaRPr>
          </a:p>
        </p:txBody>
      </p:sp>
      <p:sp>
        <p:nvSpPr>
          <p:cNvPr id="335" name="Google Shape;335;p47"/>
          <p:cNvSpPr txBox="1">
            <a:spLocks noGrp="1"/>
          </p:cNvSpPr>
          <p:nvPr>
            <p:ph type="sldNum" idx="12"/>
          </p:nvPr>
        </p:nvSpPr>
        <p:spPr>
          <a:xfrm>
            <a:off x="6492688"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25</a:t>
            </a:fld>
            <a:endParaRPr sz="1200">
              <a:solidFill>
                <a:schemeClr val="lt1"/>
              </a:solidFill>
              <a:latin typeface="Cambria"/>
              <a:ea typeface="Cambria"/>
              <a:cs typeface="Cambria"/>
              <a:sym typeface="Cambria"/>
            </a:endParaRPr>
          </a:p>
        </p:txBody>
      </p:sp>
      <p:sp>
        <p:nvSpPr>
          <p:cNvPr id="331" name="Google Shape;331;p47"/>
          <p:cNvSpPr txBox="1">
            <a:spLocks noGrp="1"/>
          </p:cNvSpPr>
          <p:nvPr>
            <p:ph type="title" idx="4294967295"/>
          </p:nvPr>
        </p:nvSpPr>
        <p:spPr>
          <a:xfrm>
            <a:off x="639763" y="246539"/>
            <a:ext cx="8504237" cy="571500"/>
          </a:xfrm>
          <a:prstGeom prst="rect">
            <a:avLst/>
          </a:prstGeom>
          <a:noFill/>
          <a:ln>
            <a:noFill/>
          </a:ln>
        </p:spPr>
        <p:txBody>
          <a:bodyPr spcFirstLastPara="1" wrap="square" lIns="89875" tIns="44925" rIns="89875" bIns="44925" anchor="ctr" anchorCtr="0">
            <a:noAutofit/>
          </a:bodyPr>
          <a:lstStyle/>
          <a:p>
            <a:pPr marL="0" marR="0" lvl="0" indent="0" rtl="0">
              <a:spcBef>
                <a:spcPts val="0"/>
              </a:spcBef>
              <a:spcAft>
                <a:spcPts val="0"/>
              </a:spcAft>
              <a:buNone/>
            </a:pPr>
            <a:r>
              <a:rPr lang="en" b="0" i="0" u="none" strike="noStrike" cap="none" dirty="0">
                <a:solidFill>
                  <a:schemeClr val="bg2"/>
                </a:solidFill>
                <a:ea typeface="Cambria"/>
                <a:cs typeface="Cambria"/>
                <a:sym typeface="Cambria"/>
              </a:rPr>
              <a:t>U Visa Requirements</a:t>
            </a:r>
            <a:endParaRPr dirty="0">
              <a:solidFill>
                <a:schemeClr val="bg2"/>
              </a:solidFill>
            </a:endParaRPr>
          </a:p>
        </p:txBody>
      </p:sp>
      <p:sp>
        <p:nvSpPr>
          <p:cNvPr id="332" name="Google Shape;332;p47"/>
          <p:cNvSpPr txBox="1">
            <a:spLocks noGrp="1"/>
          </p:cNvSpPr>
          <p:nvPr>
            <p:ph type="body" idx="4294967295"/>
          </p:nvPr>
        </p:nvSpPr>
        <p:spPr>
          <a:xfrm>
            <a:off x="557026" y="1124797"/>
            <a:ext cx="8069262" cy="3028950"/>
          </a:xfrm>
          <a:prstGeom prst="rect">
            <a:avLst/>
          </a:prstGeom>
          <a:noFill/>
          <a:ln>
            <a:noFill/>
          </a:ln>
        </p:spPr>
        <p:txBody>
          <a:bodyPr spcFirstLastPara="1" wrap="square" lIns="91425" tIns="45700" rIns="91425" bIns="45700" anchor="t" anchorCtr="0">
            <a:noAutofit/>
          </a:bodyPr>
          <a:lstStyle/>
          <a:p>
            <a:pPr marL="406400" marR="0" lvl="0" indent="-342900" algn="l" rtl="0">
              <a:spcBef>
                <a:spcPts val="0"/>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Victim of a qualifying criminal activity</a:t>
            </a:r>
            <a:endParaRPr sz="2400" dirty="0">
              <a:solidFill>
                <a:schemeClr val="bg2"/>
              </a:solidFill>
            </a:endParaRPr>
          </a:p>
          <a:p>
            <a:pPr marL="406400" marR="0" lvl="0" indent="-342900" algn="l" rtl="0">
              <a:spcBef>
                <a:spcPts val="1058"/>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Has been, is being, or is likely to be helpful in</a:t>
            </a:r>
            <a:endParaRPr sz="2400" dirty="0">
              <a:solidFill>
                <a:schemeClr val="bg2"/>
              </a:solidFill>
            </a:endParaRPr>
          </a:p>
          <a:p>
            <a:pPr marL="808989" marR="0" lvl="1" indent="-342900" algn="l" rtl="0">
              <a:spcBef>
                <a:spcPts val="1058"/>
              </a:spcBef>
              <a:spcAft>
                <a:spcPts val="0"/>
              </a:spcAft>
              <a:buSzPct val="75000"/>
              <a:buFont typeface="Wingdings" panose="05000000000000000000" pitchFamily="2" charset="2"/>
              <a:buChar char="q"/>
            </a:pPr>
            <a:r>
              <a:rPr lang="en" sz="2400" b="0" i="0" u="none" strike="noStrike" cap="none" dirty="0">
                <a:solidFill>
                  <a:schemeClr val="bg2"/>
                </a:solidFill>
                <a:ea typeface="Cambria"/>
                <a:cs typeface="Cambria"/>
                <a:sym typeface="Cambria"/>
              </a:rPr>
              <a:t>Detection, investigation, prosecution, conviction or sentencing</a:t>
            </a:r>
            <a:endParaRPr sz="2400" dirty="0">
              <a:solidFill>
                <a:schemeClr val="bg2"/>
              </a:solidFill>
            </a:endParaRPr>
          </a:p>
          <a:p>
            <a:pPr marL="406400" marR="0" lvl="0" indent="-342900" algn="l" rtl="0">
              <a:spcBef>
                <a:spcPts val="1058"/>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Suffered substantial physical or mental abuse as a result of the victimization</a:t>
            </a:r>
            <a:endParaRPr sz="2400" dirty="0">
              <a:solidFill>
                <a:schemeClr val="bg2"/>
              </a:solidFill>
            </a:endParaRPr>
          </a:p>
          <a:p>
            <a:pPr marL="406400" marR="0" lvl="0" indent="-342900" algn="l" rtl="0">
              <a:spcBef>
                <a:spcPts val="1058"/>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Possesses information about the crime</a:t>
            </a:r>
            <a:endParaRPr sz="2400" dirty="0">
              <a:solidFill>
                <a:schemeClr val="bg2"/>
              </a:solidFill>
            </a:endParaRPr>
          </a:p>
          <a:p>
            <a:pPr marL="406400" marR="0" lvl="0" indent="-342900" algn="l" rtl="0">
              <a:spcBef>
                <a:spcPts val="1058"/>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Crime occurred in the U.S. or violated U.S. law</a:t>
            </a:r>
            <a:endParaRPr sz="2400" dirty="0">
              <a:solidFill>
                <a:schemeClr val="bg2"/>
              </a:solidFill>
            </a:endParaRPr>
          </a:p>
        </p:txBody>
      </p:sp>
      <p:sp>
        <p:nvSpPr>
          <p:cNvPr id="334" name="Google Shape;334;p47"/>
          <p:cNvSpPr txBox="1">
            <a:spLocks noGrp="1"/>
          </p:cNvSpPr>
          <p:nvPr>
            <p:ph type="ftr" idx="4294967295"/>
          </p:nvPr>
        </p:nvSpPr>
        <p:spPr>
          <a:xfrm>
            <a:off x="0" y="4767263"/>
            <a:ext cx="39624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National Immigrant Women's Advocacy Project</a:t>
            </a:r>
            <a:endParaRPr/>
          </a:p>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sz="1200">
              <a:solidFill>
                <a:schemeClr val="lt1"/>
              </a:solidFill>
              <a:latin typeface="Cambria"/>
              <a:ea typeface="Cambria"/>
              <a:cs typeface="Cambria"/>
              <a:sym typeface="Cambria"/>
            </a:endParaRPr>
          </a:p>
        </p:txBody>
      </p:sp>
      <p:sp>
        <p:nvSpPr>
          <p:cNvPr id="333" name="Google Shape;333;p47"/>
          <p:cNvSpPr txBox="1"/>
          <p:nvPr/>
        </p:nvSpPr>
        <p:spPr>
          <a:xfrm>
            <a:off x="6494929" y="4767263"/>
            <a:ext cx="2070847" cy="273844"/>
          </a:xfrm>
          <a:prstGeom prst="rect">
            <a:avLst/>
          </a:prstGeom>
          <a:noFill/>
          <a:ln>
            <a:noFill/>
          </a:ln>
        </p:spPr>
        <p:txBody>
          <a:bodyPr spcFirstLastPara="1" wrap="square" lIns="80650" tIns="40325" rIns="80650" bIns="40325" anchor="ctr" anchorCtr="0">
            <a:noAutofit/>
          </a:bodyPr>
          <a:lstStyle/>
          <a:p>
            <a:pPr marL="0" marR="0" lvl="0" indent="0" algn="r" rtl="0">
              <a:spcBef>
                <a:spcPts val="0"/>
              </a:spcBef>
              <a:spcAft>
                <a:spcPts val="0"/>
              </a:spcAft>
              <a:buNone/>
            </a:pPr>
            <a:fld id="{00000000-1234-1234-1234-123412341234}" type="slidenum">
              <a:rPr lang="en" sz="1059" u="sng">
                <a:solidFill>
                  <a:srgbClr val="898989"/>
                </a:solidFill>
                <a:latin typeface="Times New Roman"/>
                <a:ea typeface="Times New Roman"/>
                <a:cs typeface="Times New Roman"/>
                <a:sym typeface="Times New Roman"/>
              </a:rPr>
              <a:pPr marL="0" marR="0" lvl="0" indent="0" algn="r" rtl="0">
                <a:spcBef>
                  <a:spcPts val="0"/>
                </a:spcBef>
                <a:spcAft>
                  <a:spcPts val="0"/>
                </a:spcAft>
                <a:buNone/>
              </a:pPr>
              <a:t>25</a:t>
            </a:fld>
            <a:endParaRPr sz="1059" u="sng">
              <a:solidFill>
                <a:srgbClr val="898989"/>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20" y="162893"/>
            <a:ext cx="8026400" cy="609477"/>
          </a:xfrm>
        </p:spPr>
        <p:txBody>
          <a:bodyPr>
            <a:noAutofit/>
          </a:bodyPr>
          <a:lstStyle/>
          <a:p>
            <a:r>
              <a:rPr lang="pt-BR" dirty="0"/>
              <a:t>U Visa Qualifying Criminal Activity</a:t>
            </a:r>
            <a:endParaRPr lang="en-US" dirty="0"/>
          </a:p>
        </p:txBody>
      </p:sp>
      <p:sp>
        <p:nvSpPr>
          <p:cNvPr id="6" name="Content Placeholder 5"/>
          <p:cNvSpPr>
            <a:spLocks noGrp="1"/>
          </p:cNvSpPr>
          <p:nvPr>
            <p:ph type="body" idx="1"/>
          </p:nvPr>
        </p:nvSpPr>
        <p:spPr>
          <a:xfrm>
            <a:off x="566620" y="1143000"/>
            <a:ext cx="2514600" cy="2857500"/>
          </a:xfrm>
        </p:spPr>
        <p:txBody>
          <a:bodyPr/>
          <a:lstStyle/>
          <a:p>
            <a:pPr>
              <a:buSzPct val="85000"/>
              <a:buFont typeface="Wingdings" panose="05000000000000000000" pitchFamily="2" charset="2"/>
              <a:buChar char="q"/>
            </a:pPr>
            <a:r>
              <a:rPr lang="en-US" sz="1800" dirty="0">
                <a:solidFill>
                  <a:schemeClr val="bg2"/>
                </a:solidFill>
              </a:rPr>
              <a:t>Domestic violence</a:t>
            </a:r>
          </a:p>
          <a:p>
            <a:pPr>
              <a:buSzPct val="85000"/>
              <a:buFont typeface="Wingdings" panose="05000000000000000000" pitchFamily="2" charset="2"/>
              <a:buChar char="q"/>
            </a:pPr>
            <a:r>
              <a:rPr lang="en-US" sz="1800" dirty="0">
                <a:solidFill>
                  <a:schemeClr val="bg2"/>
                </a:solidFill>
              </a:rPr>
              <a:t>Sexual assault</a:t>
            </a:r>
          </a:p>
          <a:p>
            <a:pPr>
              <a:buSzPct val="85000"/>
              <a:buFont typeface="Wingdings" panose="05000000000000000000" pitchFamily="2" charset="2"/>
              <a:buChar char="q"/>
            </a:pPr>
            <a:r>
              <a:rPr lang="en-US" sz="1800" dirty="0">
                <a:solidFill>
                  <a:schemeClr val="bg2"/>
                </a:solidFill>
              </a:rPr>
              <a:t>Rape</a:t>
            </a:r>
          </a:p>
          <a:p>
            <a:pPr>
              <a:buSzPct val="85000"/>
              <a:buFont typeface="Wingdings" panose="05000000000000000000" pitchFamily="2" charset="2"/>
              <a:buChar char="q"/>
            </a:pPr>
            <a:r>
              <a:rPr lang="en-US" sz="1800" dirty="0">
                <a:solidFill>
                  <a:schemeClr val="bg2"/>
                </a:solidFill>
              </a:rPr>
              <a:t>Incest</a:t>
            </a:r>
          </a:p>
          <a:p>
            <a:pPr>
              <a:buSzPct val="85000"/>
              <a:buFont typeface="Wingdings" panose="05000000000000000000" pitchFamily="2" charset="2"/>
              <a:buChar char="q"/>
            </a:pPr>
            <a:r>
              <a:rPr lang="en-US" sz="1800" dirty="0">
                <a:solidFill>
                  <a:schemeClr val="bg2"/>
                </a:solidFill>
              </a:rPr>
              <a:t>Prostitution</a:t>
            </a:r>
          </a:p>
          <a:p>
            <a:pPr>
              <a:buSzPct val="85000"/>
              <a:buFont typeface="Wingdings" panose="05000000000000000000" pitchFamily="2" charset="2"/>
              <a:buChar char="q"/>
            </a:pPr>
            <a:r>
              <a:rPr lang="en-US" sz="1800" dirty="0">
                <a:solidFill>
                  <a:schemeClr val="bg2"/>
                </a:solidFill>
              </a:rPr>
              <a:t>Torture</a:t>
            </a:r>
          </a:p>
          <a:p>
            <a:pPr>
              <a:buSzPct val="85000"/>
              <a:buFont typeface="Wingdings" panose="05000000000000000000" pitchFamily="2" charset="2"/>
              <a:buChar char="q"/>
            </a:pPr>
            <a:r>
              <a:rPr lang="en-US" sz="1800" dirty="0">
                <a:solidFill>
                  <a:schemeClr val="bg2"/>
                </a:solidFill>
              </a:rPr>
              <a:t>Felonious assault</a:t>
            </a:r>
          </a:p>
          <a:p>
            <a:pPr>
              <a:buSzPct val="85000"/>
              <a:buFont typeface="Wingdings" panose="05000000000000000000" pitchFamily="2" charset="2"/>
              <a:buChar char="q"/>
            </a:pPr>
            <a:r>
              <a:rPr lang="en-US" sz="1800" dirty="0">
                <a:solidFill>
                  <a:schemeClr val="bg2"/>
                </a:solidFill>
              </a:rPr>
              <a:t>Manslaughter</a:t>
            </a:r>
          </a:p>
          <a:p>
            <a:pPr>
              <a:buSzPct val="85000"/>
              <a:buFont typeface="Wingdings" panose="05000000000000000000" pitchFamily="2" charset="2"/>
              <a:buChar char="q"/>
            </a:pPr>
            <a:r>
              <a:rPr lang="en-US" sz="1800" dirty="0">
                <a:solidFill>
                  <a:schemeClr val="bg2"/>
                </a:solidFill>
              </a:rPr>
              <a:t>Murder</a:t>
            </a:r>
          </a:p>
          <a:p>
            <a:endParaRPr lang="en-US" sz="1650" dirty="0"/>
          </a:p>
          <a:p>
            <a:endParaRPr lang="en-US" sz="1650" dirty="0"/>
          </a:p>
        </p:txBody>
      </p:sp>
      <p:sp>
        <p:nvSpPr>
          <p:cNvPr id="7" name="Content Placeholder 6"/>
          <p:cNvSpPr>
            <a:spLocks noGrp="1"/>
          </p:cNvSpPr>
          <p:nvPr>
            <p:ph type="body" idx="2"/>
          </p:nvPr>
        </p:nvSpPr>
        <p:spPr>
          <a:xfrm>
            <a:off x="3164742" y="1142333"/>
            <a:ext cx="2807079" cy="3399282"/>
          </a:xfrm>
        </p:spPr>
        <p:txBody>
          <a:bodyPr/>
          <a:lstStyle/>
          <a:p>
            <a:pPr>
              <a:buSzPct val="85000"/>
              <a:buFont typeface="Wingdings" panose="05000000000000000000" pitchFamily="2" charset="2"/>
              <a:buChar char="q"/>
            </a:pPr>
            <a:r>
              <a:rPr lang="en-US" sz="1800" dirty="0">
                <a:solidFill>
                  <a:schemeClr val="bg2"/>
                </a:solidFill>
              </a:rPr>
              <a:t>Female genital mutilation</a:t>
            </a:r>
          </a:p>
          <a:p>
            <a:pPr>
              <a:buSzPct val="85000"/>
              <a:buFont typeface="Wingdings" panose="05000000000000000000" pitchFamily="2" charset="2"/>
              <a:buChar char="q"/>
            </a:pPr>
            <a:r>
              <a:rPr lang="en-US" sz="1800" dirty="0">
                <a:solidFill>
                  <a:schemeClr val="bg2"/>
                </a:solidFill>
              </a:rPr>
              <a:t>Kidnapping</a:t>
            </a:r>
          </a:p>
          <a:p>
            <a:pPr>
              <a:buSzPct val="85000"/>
              <a:buFont typeface="Wingdings" panose="05000000000000000000" pitchFamily="2" charset="2"/>
              <a:buChar char="q"/>
            </a:pPr>
            <a:r>
              <a:rPr lang="en-US" sz="1800" dirty="0">
                <a:solidFill>
                  <a:schemeClr val="bg2"/>
                </a:solidFill>
              </a:rPr>
              <a:t>Abduction</a:t>
            </a:r>
          </a:p>
          <a:p>
            <a:pPr>
              <a:buSzPct val="85000"/>
              <a:buFont typeface="Wingdings" panose="05000000000000000000" pitchFamily="2" charset="2"/>
              <a:buChar char="q"/>
            </a:pPr>
            <a:r>
              <a:rPr lang="en-US" sz="1800" dirty="0">
                <a:solidFill>
                  <a:schemeClr val="bg2"/>
                </a:solidFill>
              </a:rPr>
              <a:t>Trafficking</a:t>
            </a:r>
          </a:p>
          <a:p>
            <a:pPr>
              <a:buSzPct val="85000"/>
              <a:buFont typeface="Wingdings" panose="05000000000000000000" pitchFamily="2" charset="2"/>
              <a:buChar char="q"/>
            </a:pPr>
            <a:r>
              <a:rPr lang="en-US" sz="1800" dirty="0">
                <a:solidFill>
                  <a:schemeClr val="bg2"/>
                </a:solidFill>
              </a:rPr>
              <a:t>Involuntary servitude       </a:t>
            </a:r>
          </a:p>
          <a:p>
            <a:pPr>
              <a:buSzPct val="85000"/>
              <a:buFont typeface="Wingdings" panose="05000000000000000000" pitchFamily="2" charset="2"/>
              <a:buChar char="q"/>
            </a:pPr>
            <a:r>
              <a:rPr lang="en-US" sz="1800" dirty="0">
                <a:solidFill>
                  <a:schemeClr val="bg2"/>
                </a:solidFill>
              </a:rPr>
              <a:t>Slave trade</a:t>
            </a:r>
          </a:p>
          <a:p>
            <a:pPr>
              <a:buSzPct val="85000"/>
              <a:buFont typeface="Wingdings" panose="05000000000000000000" pitchFamily="2" charset="2"/>
              <a:buChar char="q"/>
            </a:pPr>
            <a:r>
              <a:rPr lang="en-US" sz="1800" dirty="0">
                <a:solidFill>
                  <a:schemeClr val="bg2"/>
                </a:solidFill>
              </a:rPr>
              <a:t>Being held hostage</a:t>
            </a:r>
          </a:p>
          <a:p>
            <a:pPr>
              <a:buSzPct val="85000"/>
              <a:buFont typeface="Wingdings" panose="05000000000000000000" pitchFamily="2" charset="2"/>
              <a:buChar char="q"/>
            </a:pPr>
            <a:r>
              <a:rPr lang="en-US" sz="1800" dirty="0">
                <a:solidFill>
                  <a:schemeClr val="bg2"/>
                </a:solidFill>
              </a:rPr>
              <a:t>Fraud Foreign Labor Contracting</a:t>
            </a:r>
          </a:p>
          <a:p>
            <a:endParaRPr lang="en-US" sz="1650" dirty="0">
              <a:solidFill>
                <a:schemeClr val="bg2"/>
              </a:solidFill>
            </a:endParaRPr>
          </a:p>
          <a:p>
            <a:endParaRPr lang="en-US" sz="1650" dirty="0">
              <a:solidFill>
                <a:schemeClr val="bg2"/>
              </a:solidFill>
            </a:endParaRPr>
          </a:p>
        </p:txBody>
      </p:sp>
      <p:sp>
        <p:nvSpPr>
          <p:cNvPr id="5" name="Slide Number Placeholder 4"/>
          <p:cNvSpPr>
            <a:spLocks noGrp="1"/>
          </p:cNvSpPr>
          <p:nvPr>
            <p:ph type="sldNum" idx="12"/>
          </p:nvPr>
        </p:nvSpPr>
        <p:spPr>
          <a:xfrm>
            <a:off x="0" y="4767263"/>
            <a:ext cx="3962400" cy="274637"/>
          </a:xfrm>
        </p:spPr>
        <p:txBody>
          <a:bodyPr/>
          <a:lstStyle/>
          <a:p>
            <a:fld id="{6A63AC35-3821-42BC-BDAE-2B923C128E1A}" type="slidenum">
              <a:rPr lang="en-US" altLang="en-US" smtClean="0"/>
              <a:pPr/>
              <a:t>26</a:t>
            </a:fld>
            <a:endParaRPr lang="en-US" altLang="en-US" dirty="0"/>
          </a:p>
        </p:txBody>
      </p:sp>
      <p:sp>
        <p:nvSpPr>
          <p:cNvPr id="4" name="Footer Placeholder 3"/>
          <p:cNvSpPr>
            <a:spLocks noGrp="1"/>
          </p:cNvSpPr>
          <p:nvPr>
            <p:ph type="ftr" idx="11"/>
          </p:nvPr>
        </p:nvSpPr>
        <p:spPr>
          <a:xfrm>
            <a:off x="891822" y="4807532"/>
            <a:ext cx="7297138" cy="273844"/>
          </a:xfrm>
        </p:spPr>
        <p:txBody>
          <a:bodyPr/>
          <a:lstStyle/>
          <a:p>
            <a:pPr algn="ctr">
              <a:defRPr/>
            </a:pPr>
            <a:r>
              <a:rPr lang="en-US" b="1" dirty="0"/>
              <a:t>Attempt, conspiracy, solicitation to commit any of these crimes or any similar activity</a:t>
            </a:r>
          </a:p>
        </p:txBody>
      </p:sp>
      <p:sp>
        <p:nvSpPr>
          <p:cNvPr id="11" name="Content Placeholder 6"/>
          <p:cNvSpPr txBox="1">
            <a:spLocks/>
          </p:cNvSpPr>
          <p:nvPr/>
        </p:nvSpPr>
        <p:spPr bwMode="auto">
          <a:xfrm>
            <a:off x="6055342" y="1210067"/>
            <a:ext cx="2522037" cy="3399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Cambria" pitchFamily="18" charset="0"/>
                <a:ea typeface="+mn-ea"/>
                <a:cs typeface="+mn-cs"/>
              </a:defRPr>
            </a:lvl1pPr>
            <a:lvl2pPr marL="742950" indent="-285750" algn="l" rtl="0" fontAlgn="base">
              <a:spcBef>
                <a:spcPct val="20000"/>
              </a:spcBef>
              <a:spcAft>
                <a:spcPct val="0"/>
              </a:spcAft>
              <a:buFont typeface="Arial" panose="020B0604020202020204" pitchFamily="34" charset="0"/>
              <a:buChar char="–"/>
              <a:defRPr sz="2400" kern="1200">
                <a:solidFill>
                  <a:schemeClr val="tx1"/>
                </a:solidFill>
                <a:latin typeface="Cambria" pitchFamily="18" charset="0"/>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Cambria"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1800" kern="1200">
                <a:solidFill>
                  <a:schemeClr val="tx1"/>
                </a:solidFill>
                <a:latin typeface="Cambria"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18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Peonage</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False Imprisonment</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Blackmail</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Extortion</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Witness tampering</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Obstruction of justice</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Perjury</a:t>
            </a:r>
          </a:p>
          <a:p>
            <a:pPr lvl="0" fontAlgn="auto">
              <a:spcBef>
                <a:spcPts val="700"/>
              </a:spcBef>
              <a:spcAft>
                <a:spcPts val="0"/>
              </a:spcAft>
              <a:buClr>
                <a:srgbClr val="E29F1D"/>
              </a:buClr>
              <a:buSzPct val="85000"/>
              <a:buFont typeface="Wingdings" panose="05000000000000000000" pitchFamily="2" charset="2"/>
              <a:buChar char="q"/>
            </a:pPr>
            <a:r>
              <a:rPr lang="en-US" sz="1800" kern="0" dirty="0">
                <a:solidFill>
                  <a:schemeClr val="bg2"/>
                </a:solidFill>
                <a:latin typeface="Questrial"/>
                <a:sym typeface="Questrial"/>
              </a:rPr>
              <a:t>Stalking</a:t>
            </a:r>
          </a:p>
          <a:p>
            <a:pPr marL="0" indent="0">
              <a:lnSpc>
                <a:spcPct val="150000"/>
              </a:lnSpc>
              <a:buNone/>
            </a:pPr>
            <a:endParaRPr lang="en-US" sz="1650" dirty="0"/>
          </a:p>
          <a:p>
            <a:endParaRPr lang="en-US" sz="1650" dirty="0"/>
          </a:p>
        </p:txBody>
      </p:sp>
    </p:spTree>
    <p:extLst>
      <p:ext uri="{BB962C8B-B14F-4D97-AF65-F5344CB8AC3E}">
        <p14:creationId xmlns:p14="http://schemas.microsoft.com/office/powerpoint/2010/main" xmlns="" val="133827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4400" b="0" i="0" u="none" strike="noStrike" cap="none" dirty="0">
                <a:solidFill>
                  <a:schemeClr val="bg2"/>
                </a:solidFill>
                <a:ea typeface="Cambria"/>
                <a:cs typeface="Cambria"/>
                <a:sym typeface="Cambria"/>
              </a:rPr>
              <a:t>T Visa for Trafficking Victims</a:t>
            </a:r>
            <a:endParaRPr sz="4400" b="0" i="0" u="none" strike="noStrike" cap="none" dirty="0">
              <a:solidFill>
                <a:schemeClr val="bg2"/>
              </a:solidFill>
              <a:ea typeface="Cambria"/>
              <a:cs typeface="Cambria"/>
              <a:sym typeface="Cambria"/>
            </a:endParaRPr>
          </a:p>
        </p:txBody>
      </p:sp>
      <p:sp>
        <p:nvSpPr>
          <p:cNvPr id="352" name="Google Shape;352;p4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Judicial Training Network</a:t>
            </a:r>
            <a:endParaRPr sz="1200">
              <a:solidFill>
                <a:schemeClr val="lt1"/>
              </a:solidFill>
              <a:latin typeface="Cambria"/>
              <a:ea typeface="Cambria"/>
              <a:cs typeface="Cambria"/>
              <a:sym typeface="Cambria"/>
            </a:endParaRPr>
          </a:p>
        </p:txBody>
      </p:sp>
      <p:sp>
        <p:nvSpPr>
          <p:cNvPr id="351" name="Google Shape;351;p49"/>
          <p:cNvSpPr txBox="1">
            <a:spLocks noGrp="1"/>
          </p:cNvSpPr>
          <p:nvPr>
            <p:ph type="body" idx="1"/>
          </p:nvPr>
        </p:nvSpPr>
        <p:spPr>
          <a:xfrm>
            <a:off x="430107" y="1137523"/>
            <a:ext cx="8229600" cy="3314700"/>
          </a:xfrm>
          <a:prstGeom prst="rect">
            <a:avLst/>
          </a:prstGeom>
          <a:noFill/>
          <a:ln>
            <a:noFill/>
          </a:ln>
        </p:spPr>
        <p:txBody>
          <a:bodyPr spcFirstLastPara="1" wrap="square" lIns="91425" tIns="45700" rIns="91425" bIns="45700" anchor="t" anchorCtr="0">
            <a:noAutofit/>
          </a:bodyPr>
          <a:lstStyle/>
          <a:p>
            <a:pPr marL="406400" marR="0" lvl="0" indent="-342900" algn="l" rtl="0">
              <a:lnSpc>
                <a:spcPct val="150000"/>
              </a:lnSpc>
              <a:spcBef>
                <a:spcPts val="0"/>
              </a:spcBef>
              <a:spcAft>
                <a:spcPts val="0"/>
              </a:spcAft>
              <a:buSzPts val="1800"/>
              <a:buFont typeface="Wingdings" panose="05000000000000000000" pitchFamily="2" charset="2"/>
              <a:buChar char="q"/>
            </a:pPr>
            <a:r>
              <a:rPr lang="en" sz="2000" b="0" i="0" u="none" strike="noStrike" cap="none" dirty="0">
                <a:solidFill>
                  <a:schemeClr val="bg2"/>
                </a:solidFill>
                <a:ea typeface="Cambria"/>
                <a:cs typeface="Cambria"/>
                <a:sym typeface="Cambria"/>
              </a:rPr>
              <a:t>A victim of a </a:t>
            </a:r>
            <a:r>
              <a:rPr lang="en" sz="2000" b="0" i="0" u="sng" strike="noStrike" cap="none" dirty="0">
                <a:solidFill>
                  <a:schemeClr val="bg2"/>
                </a:solidFill>
                <a:ea typeface="Cambria"/>
                <a:cs typeface="Cambria"/>
                <a:sym typeface="Cambria"/>
              </a:rPr>
              <a:t>severe form of trafficking in persons</a:t>
            </a:r>
            <a:endParaRPr sz="2000" dirty="0">
              <a:solidFill>
                <a:schemeClr val="bg2"/>
              </a:solidFill>
            </a:endParaRPr>
          </a:p>
          <a:p>
            <a:pPr marL="406400" marR="0" lvl="0" indent="-342900" algn="l" rtl="0">
              <a:lnSpc>
                <a:spcPct val="150000"/>
              </a:lnSpc>
              <a:spcBef>
                <a:spcPts val="560"/>
              </a:spcBef>
              <a:spcAft>
                <a:spcPts val="0"/>
              </a:spcAft>
              <a:buSzPts val="1800"/>
              <a:buFont typeface="Wingdings" panose="05000000000000000000" pitchFamily="2" charset="2"/>
              <a:buChar char="q"/>
            </a:pPr>
            <a:r>
              <a:rPr lang="en" sz="2000" b="0" i="0" u="none" strike="noStrike" cap="none" dirty="0">
                <a:solidFill>
                  <a:schemeClr val="bg2"/>
                </a:solidFill>
                <a:ea typeface="Cambria"/>
                <a:cs typeface="Cambria"/>
                <a:sym typeface="Cambria"/>
              </a:rPr>
              <a:t>Victim is physically present in the U.D. on account of trafficking</a:t>
            </a:r>
            <a:endParaRPr sz="2000" dirty="0">
              <a:solidFill>
                <a:schemeClr val="bg2"/>
              </a:solidFill>
            </a:endParaRPr>
          </a:p>
          <a:p>
            <a:pPr marL="406400" marR="0" lvl="0" indent="-342900" algn="l" rtl="0">
              <a:lnSpc>
                <a:spcPct val="150000"/>
              </a:lnSpc>
              <a:spcBef>
                <a:spcPts val="560"/>
              </a:spcBef>
              <a:spcAft>
                <a:spcPts val="0"/>
              </a:spcAft>
              <a:buSzPts val="1800"/>
              <a:buFont typeface="Wingdings" panose="05000000000000000000" pitchFamily="2" charset="2"/>
              <a:buChar char="q"/>
            </a:pPr>
            <a:r>
              <a:rPr lang="en" sz="2000" b="0" i="0" u="none" strike="noStrike" cap="none" dirty="0">
                <a:solidFill>
                  <a:schemeClr val="bg2"/>
                </a:solidFill>
                <a:ea typeface="Cambria"/>
                <a:cs typeface="Cambria"/>
                <a:sym typeface="Cambria"/>
              </a:rPr>
              <a:t>Victim must comply with reasonable requests for helpfulness in investigating or prosecuting trafficking.  Exceptions</a:t>
            </a:r>
            <a:endParaRPr sz="2000" dirty="0">
              <a:solidFill>
                <a:schemeClr val="bg2"/>
              </a:solidFill>
            </a:endParaRPr>
          </a:p>
          <a:p>
            <a:pPr marL="812800" marR="0" lvl="1" indent="-342900" algn="l" rtl="0">
              <a:lnSpc>
                <a:spcPct val="150000"/>
              </a:lnSpc>
              <a:spcBef>
                <a:spcPts val="400"/>
              </a:spcBef>
              <a:spcAft>
                <a:spcPts val="0"/>
              </a:spcAft>
              <a:buSzPct val="75000"/>
              <a:buFont typeface="Wingdings" panose="05000000000000000000" pitchFamily="2" charset="2"/>
              <a:buChar char="q"/>
            </a:pPr>
            <a:r>
              <a:rPr lang="en" sz="2000" b="0" i="0" u="none" strike="noStrike" cap="none" dirty="0">
                <a:solidFill>
                  <a:schemeClr val="bg2"/>
                </a:solidFill>
                <a:ea typeface="Cambria"/>
                <a:cs typeface="Cambria"/>
                <a:sym typeface="Cambria"/>
              </a:rPr>
              <a:t>Under age 18</a:t>
            </a:r>
            <a:endParaRPr sz="2000" dirty="0">
              <a:solidFill>
                <a:schemeClr val="bg2"/>
              </a:solidFill>
            </a:endParaRPr>
          </a:p>
          <a:p>
            <a:pPr marL="812800" marR="0" lvl="1" indent="-342900" algn="l" rtl="0">
              <a:lnSpc>
                <a:spcPct val="150000"/>
              </a:lnSpc>
              <a:spcBef>
                <a:spcPts val="400"/>
              </a:spcBef>
              <a:spcAft>
                <a:spcPts val="0"/>
              </a:spcAft>
              <a:buSzPct val="75000"/>
              <a:buFont typeface="Wingdings" panose="05000000000000000000" pitchFamily="2" charset="2"/>
              <a:buChar char="q"/>
            </a:pPr>
            <a:r>
              <a:rPr lang="en" sz="2000" b="0" i="0" u="none" strike="noStrike" cap="none" dirty="0">
                <a:solidFill>
                  <a:schemeClr val="bg2"/>
                </a:solidFill>
                <a:ea typeface="Cambria"/>
                <a:cs typeface="Cambria"/>
                <a:sym typeface="Cambria"/>
              </a:rPr>
              <a:t>Physical or psychological trauma impede helpfulness/cooperation</a:t>
            </a:r>
            <a:endParaRPr sz="2000" b="0" i="0" u="none" strike="noStrike" cap="none" dirty="0">
              <a:solidFill>
                <a:schemeClr val="bg2"/>
              </a:solidFill>
              <a:ea typeface="Cambria"/>
              <a:cs typeface="Cambria"/>
              <a:sym typeface="Cambria"/>
            </a:endParaRPr>
          </a:p>
          <a:p>
            <a:pPr marL="406400" marR="0" lvl="0" indent="-342900" algn="l" rtl="0">
              <a:lnSpc>
                <a:spcPct val="150000"/>
              </a:lnSpc>
              <a:spcBef>
                <a:spcPts val="538"/>
              </a:spcBef>
              <a:spcAft>
                <a:spcPts val="0"/>
              </a:spcAft>
              <a:buSzPts val="1800"/>
              <a:buFont typeface="Wingdings" panose="05000000000000000000" pitchFamily="2" charset="2"/>
              <a:buChar char="q"/>
            </a:pPr>
            <a:r>
              <a:rPr lang="en" sz="2000" b="0" i="0" u="none" strike="noStrike" cap="none" dirty="0">
                <a:solidFill>
                  <a:schemeClr val="bg2"/>
                </a:solidFill>
                <a:ea typeface="Cambria"/>
                <a:cs typeface="Cambria"/>
                <a:sym typeface="Cambria"/>
              </a:rPr>
              <a:t>Removal from the U.S. would cause extreme hardship</a:t>
            </a:r>
            <a:endParaRPr sz="2000" b="0" i="0" u="none" strike="noStrike" cap="none" dirty="0">
              <a:solidFill>
                <a:schemeClr val="bg2"/>
              </a:solidFill>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609600" y="183502"/>
            <a:ext cx="8675793" cy="6286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4000" b="0" i="0" u="none" strike="noStrike" cap="none" dirty="0">
                <a:solidFill>
                  <a:schemeClr val="bg2"/>
                </a:solidFill>
                <a:ea typeface="Cambria"/>
                <a:cs typeface="Cambria"/>
                <a:sym typeface="Cambria"/>
              </a:rPr>
              <a:t>Special Immigrant Juvenile Status (SIJS)  </a:t>
            </a:r>
            <a:endParaRPr sz="4000" dirty="0">
              <a:solidFill>
                <a:schemeClr val="bg2"/>
              </a:solidFill>
            </a:endParaRPr>
          </a:p>
        </p:txBody>
      </p:sp>
      <p:sp>
        <p:nvSpPr>
          <p:cNvPr id="343" name="Google Shape;343;p4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National Immigrant Women's Advocacy Project</a:t>
            </a:r>
            <a:endParaRPr/>
          </a:p>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a:p>
        </p:txBody>
      </p:sp>
      <p:sp>
        <p:nvSpPr>
          <p:cNvPr id="342" name="Google Shape;342;p48"/>
          <p:cNvSpPr txBox="1">
            <a:spLocks noGrp="1"/>
          </p:cNvSpPr>
          <p:nvPr>
            <p:ph type="body" idx="1"/>
          </p:nvPr>
        </p:nvSpPr>
        <p:spPr>
          <a:xfrm>
            <a:off x="432646" y="1142854"/>
            <a:ext cx="8610600" cy="3543300"/>
          </a:xfrm>
          <a:prstGeom prst="rect">
            <a:avLst/>
          </a:prstGeom>
          <a:noFill/>
          <a:ln>
            <a:noFill/>
          </a:ln>
        </p:spPr>
        <p:txBody>
          <a:bodyPr spcFirstLastPara="1" wrap="square" lIns="91425" tIns="45700" rIns="91425" bIns="45700" anchor="t" anchorCtr="0">
            <a:noAutofit/>
          </a:bodyPr>
          <a:lstStyle/>
          <a:p>
            <a:pPr marL="406400" marR="0" lvl="0" indent="-342900" algn="l" rtl="0">
              <a:lnSpc>
                <a:spcPct val="150000"/>
              </a:lnSpc>
              <a:spcBef>
                <a:spcPts val="0"/>
              </a:spcBef>
              <a:spcAft>
                <a:spcPts val="0"/>
              </a:spcAft>
              <a:buSzPct val="80000"/>
              <a:buFont typeface="Wingdings" panose="05000000000000000000" pitchFamily="2" charset="2"/>
              <a:buChar char="q"/>
            </a:pPr>
            <a:r>
              <a:rPr lang="en" sz="2200" b="0" i="0" u="none" strike="noStrike" cap="none" dirty="0">
                <a:solidFill>
                  <a:schemeClr val="bg2"/>
                </a:solidFill>
                <a:ea typeface="Cambria"/>
                <a:cs typeface="Cambria"/>
                <a:sym typeface="Cambria"/>
              </a:rPr>
              <a:t>Immigration relief for unmarried children </a:t>
            </a:r>
            <a:r>
              <a:rPr lang="en-US" sz="2200" b="0" i="0" u="none" strike="noStrike" cap="none" dirty="0">
                <a:solidFill>
                  <a:schemeClr val="bg2"/>
                </a:solidFill>
                <a:ea typeface="Cambria"/>
                <a:cs typeface="Cambria"/>
                <a:sym typeface="Cambria"/>
              </a:rPr>
              <a:t>under 21</a:t>
            </a:r>
            <a:endParaRPr sz="2200" b="0" i="0" u="none" strike="noStrike" cap="none" dirty="0">
              <a:solidFill>
                <a:schemeClr val="bg2"/>
              </a:solidFill>
              <a:ea typeface="Cambria"/>
              <a:cs typeface="Cambria"/>
              <a:sym typeface="Cambria"/>
            </a:endParaRPr>
          </a:p>
          <a:p>
            <a:pPr marL="406400" marR="0" lvl="0" indent="-342900" algn="l" rtl="0">
              <a:lnSpc>
                <a:spcPct val="150000"/>
              </a:lnSpc>
              <a:spcBef>
                <a:spcPts val="560"/>
              </a:spcBef>
              <a:spcAft>
                <a:spcPts val="0"/>
              </a:spcAft>
              <a:buSzPct val="80000"/>
              <a:buFont typeface="Wingdings" panose="05000000000000000000" pitchFamily="2" charset="2"/>
              <a:buChar char="q"/>
            </a:pPr>
            <a:r>
              <a:rPr lang="en-US" sz="2200" dirty="0">
                <a:solidFill>
                  <a:schemeClr val="bg2"/>
                </a:solidFill>
                <a:ea typeface="Cambria"/>
                <a:cs typeface="Cambria"/>
                <a:sym typeface="Cambria"/>
              </a:rPr>
              <a:t>Who are v</a:t>
            </a:r>
            <a:r>
              <a:rPr lang="en" sz="2200" b="0" i="0" u="none" strike="noStrike" cap="none" dirty="0">
                <a:solidFill>
                  <a:schemeClr val="bg2"/>
                </a:solidFill>
                <a:ea typeface="Cambria"/>
                <a:cs typeface="Cambria"/>
                <a:sym typeface="Cambria"/>
              </a:rPr>
              <a:t>ictims of abuse, abandonment, neglect</a:t>
            </a:r>
          </a:p>
          <a:p>
            <a:pPr marL="863600" lvl="1" indent="-342900">
              <a:lnSpc>
                <a:spcPct val="150000"/>
              </a:lnSpc>
              <a:spcBef>
                <a:spcPts val="560"/>
              </a:spcBef>
              <a:buSzPct val="75000"/>
              <a:buFont typeface="Wingdings" panose="05000000000000000000" pitchFamily="2" charset="2"/>
              <a:buChar char="q"/>
            </a:pPr>
            <a:r>
              <a:rPr lang="en" sz="2200" b="0" i="0" u="none" strike="noStrike" cap="none" dirty="0">
                <a:solidFill>
                  <a:schemeClr val="bg2"/>
                </a:solidFill>
                <a:ea typeface="Cambria"/>
                <a:cs typeface="Cambria"/>
                <a:sym typeface="Cambria"/>
              </a:rPr>
              <a:t>By at least </a:t>
            </a:r>
            <a:r>
              <a:rPr lang="en" sz="2200" b="1" i="0" u="none" strike="noStrike" cap="none" dirty="0">
                <a:solidFill>
                  <a:schemeClr val="bg2"/>
                </a:solidFill>
                <a:ea typeface="Cambria"/>
                <a:cs typeface="Cambria"/>
                <a:sym typeface="Cambria"/>
              </a:rPr>
              <a:t>one parent </a:t>
            </a:r>
            <a:endParaRPr sz="2200" b="0" i="0" u="none" strike="noStrike" cap="none" dirty="0">
              <a:solidFill>
                <a:schemeClr val="bg2"/>
              </a:solidFill>
              <a:ea typeface="Cambria"/>
              <a:cs typeface="Cambria"/>
              <a:sym typeface="Cambria"/>
            </a:endParaRPr>
          </a:p>
          <a:p>
            <a:pPr marL="406400" marR="0" lvl="0" indent="-342900" algn="l" rtl="0">
              <a:lnSpc>
                <a:spcPct val="150000"/>
              </a:lnSpc>
              <a:spcBef>
                <a:spcPts val="560"/>
              </a:spcBef>
              <a:spcAft>
                <a:spcPts val="0"/>
              </a:spcAft>
              <a:buSzPct val="80000"/>
              <a:buFont typeface="Wingdings" panose="05000000000000000000" pitchFamily="2" charset="2"/>
              <a:buChar char="q"/>
            </a:pPr>
            <a:r>
              <a:rPr lang="en" sz="2200" b="0" i="0" u="none" strike="noStrike" cap="none" dirty="0">
                <a:solidFill>
                  <a:schemeClr val="bg2"/>
                </a:solidFill>
                <a:ea typeface="Cambria"/>
                <a:cs typeface="Cambria"/>
                <a:sym typeface="Cambria"/>
              </a:rPr>
              <a:t>To apply, </a:t>
            </a:r>
            <a:r>
              <a:rPr lang="en-US" sz="2200" b="0" i="0" u="none" strike="noStrike" cap="none" dirty="0">
                <a:solidFill>
                  <a:schemeClr val="bg2"/>
                </a:solidFill>
                <a:ea typeface="Cambria"/>
                <a:cs typeface="Cambria"/>
                <a:sym typeface="Cambria"/>
              </a:rPr>
              <a:t>child</a:t>
            </a:r>
            <a:r>
              <a:rPr lang="en" sz="2200" b="0" i="0" u="none" strike="noStrike" cap="none" dirty="0">
                <a:solidFill>
                  <a:schemeClr val="bg2"/>
                </a:solidFill>
                <a:ea typeface="Cambria"/>
                <a:cs typeface="Cambria"/>
                <a:sym typeface="Cambria"/>
              </a:rPr>
              <a:t> must submit required findings from a state court with jurisdiction over</a:t>
            </a:r>
            <a:endParaRPr sz="2200" b="0" i="0" u="none" strike="noStrike" cap="none" dirty="0">
              <a:solidFill>
                <a:schemeClr val="bg2"/>
              </a:solidFill>
              <a:ea typeface="Cambria"/>
              <a:cs typeface="Cambria"/>
              <a:sym typeface="Cambria"/>
            </a:endParaRPr>
          </a:p>
          <a:p>
            <a:pPr marL="838200" marR="0" lvl="1" indent="-342900" algn="l" rtl="0">
              <a:lnSpc>
                <a:spcPct val="150000"/>
              </a:lnSpc>
              <a:spcBef>
                <a:spcPts val="480"/>
              </a:spcBef>
              <a:spcAft>
                <a:spcPts val="0"/>
              </a:spcAft>
              <a:buSzPct val="75000"/>
              <a:buFont typeface="Wingdings" panose="05000000000000000000" pitchFamily="2" charset="2"/>
              <a:buChar char="q"/>
            </a:pPr>
            <a:r>
              <a:rPr lang="en" sz="2200" b="0" i="0" u="none" strike="noStrike" cap="none" dirty="0">
                <a:solidFill>
                  <a:schemeClr val="bg2"/>
                </a:solidFill>
                <a:ea typeface="Cambria"/>
                <a:cs typeface="Cambria"/>
                <a:sym typeface="Cambria"/>
              </a:rPr>
              <a:t>the care, custody, or dependency of the child </a:t>
            </a:r>
            <a:endParaRPr sz="2200" dirty="0">
              <a:solidFill>
                <a:schemeClr val="bg2"/>
              </a:solidFill>
            </a:endParaRPr>
          </a:p>
          <a:p>
            <a:pPr marL="0" marR="0" lvl="0" indent="0" algn="l" rtl="0">
              <a:spcBef>
                <a:spcPts val="480"/>
              </a:spcBef>
              <a:spcAft>
                <a:spcPts val="0"/>
              </a:spcAft>
              <a:buClr>
                <a:schemeClr val="dk1"/>
              </a:buClr>
              <a:buSzPts val="2400"/>
              <a:buFont typeface="Arial"/>
              <a:buNone/>
            </a:pPr>
            <a:endParaRPr sz="2400" b="0" i="0" u="none" strike="noStrike" cap="none" dirty="0">
              <a:solidFill>
                <a:schemeClr val="dk1"/>
              </a:solidFill>
              <a:latin typeface="Cambria"/>
              <a:ea typeface="Cambria"/>
              <a:cs typeface="Cambria"/>
              <a:sym typeface="Cambria"/>
            </a:endParaRPr>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ADD10-96F7-4D90-9504-3BDA26F5243A}"/>
              </a:ext>
            </a:extLst>
          </p:cNvPr>
          <p:cNvSpPr>
            <a:spLocks noGrp="1"/>
          </p:cNvSpPr>
          <p:nvPr>
            <p:ph type="title"/>
          </p:nvPr>
        </p:nvSpPr>
        <p:spPr>
          <a:xfrm>
            <a:off x="612648" y="137583"/>
            <a:ext cx="8153400" cy="742950"/>
          </a:xfrm>
        </p:spPr>
        <p:txBody>
          <a:bodyPr/>
          <a:lstStyle/>
          <a:p>
            <a:r>
              <a:rPr lang="en-US" dirty="0"/>
              <a:t>Asylum </a:t>
            </a:r>
          </a:p>
        </p:txBody>
      </p:sp>
      <p:sp>
        <p:nvSpPr>
          <p:cNvPr id="3" name="Text Placeholder 2">
            <a:extLst>
              <a:ext uri="{FF2B5EF4-FFF2-40B4-BE49-F238E27FC236}">
                <a16:creationId xmlns:a16="http://schemas.microsoft.com/office/drawing/2014/main" xmlns="" id="{9C937E03-01FE-4A64-A257-141130DCA4B4}"/>
              </a:ext>
            </a:extLst>
          </p:cNvPr>
          <p:cNvSpPr>
            <a:spLocks noGrp="1"/>
          </p:cNvSpPr>
          <p:nvPr>
            <p:ph type="body" idx="1"/>
          </p:nvPr>
        </p:nvSpPr>
        <p:spPr>
          <a:xfrm>
            <a:off x="612648" y="1200150"/>
            <a:ext cx="8153400" cy="3771900"/>
          </a:xfrm>
        </p:spPr>
        <p:txBody>
          <a:bodyPr/>
          <a:lstStyle/>
          <a:p>
            <a:pPr>
              <a:buFont typeface="Wingdings" panose="05000000000000000000" pitchFamily="2" charset="2"/>
              <a:buChar char="q"/>
            </a:pPr>
            <a:r>
              <a:rPr lang="en-US" sz="2200" dirty="0">
                <a:solidFill>
                  <a:schemeClr val="bg2"/>
                </a:solidFill>
              </a:rPr>
              <a:t>Protects those fleeing persecution in their home countries </a:t>
            </a:r>
          </a:p>
          <a:p>
            <a:pPr>
              <a:buFont typeface="Wingdings" panose="05000000000000000000" pitchFamily="2" charset="2"/>
              <a:buChar char="q"/>
            </a:pPr>
            <a:r>
              <a:rPr lang="en-US" sz="2200" dirty="0">
                <a:solidFill>
                  <a:schemeClr val="bg2"/>
                </a:solidFill>
              </a:rPr>
              <a:t>Legal Analysis is complex and constantly changing </a:t>
            </a:r>
          </a:p>
          <a:p>
            <a:pPr>
              <a:buFont typeface="Wingdings" panose="05000000000000000000" pitchFamily="2" charset="2"/>
              <a:buChar char="q"/>
            </a:pPr>
            <a:r>
              <a:rPr lang="en-US" sz="2200" dirty="0">
                <a:solidFill>
                  <a:schemeClr val="bg2"/>
                </a:solidFill>
              </a:rPr>
              <a:t>Litigated in Asylum Office and in Immigration Court; jurisdiction depends on whether applicant is in removal proceedings </a:t>
            </a:r>
          </a:p>
          <a:p>
            <a:pPr>
              <a:buFont typeface="Wingdings" panose="05000000000000000000" pitchFamily="2" charset="2"/>
              <a:buChar char="q"/>
            </a:pPr>
            <a:r>
              <a:rPr lang="en-US" sz="2200" dirty="0">
                <a:solidFill>
                  <a:schemeClr val="bg2"/>
                </a:solidFill>
              </a:rPr>
              <a:t>Did strongly protect victims of Intrafamily Violence who came to US fleeing their perpetrator </a:t>
            </a:r>
          </a:p>
          <a:p>
            <a:pPr lvl="1">
              <a:buSzPct val="75000"/>
              <a:buFont typeface="Wingdings" panose="05000000000000000000" pitchFamily="2" charset="2"/>
              <a:buChar char="q"/>
            </a:pPr>
            <a:r>
              <a:rPr lang="en-US" sz="1900" b="1" dirty="0">
                <a:solidFill>
                  <a:schemeClr val="bg2"/>
                </a:solidFill>
              </a:rPr>
              <a:t>BUT </a:t>
            </a:r>
            <a:r>
              <a:rPr lang="en-US" sz="1900" dirty="0">
                <a:solidFill>
                  <a:schemeClr val="bg2"/>
                </a:solidFill>
              </a:rPr>
              <a:t>Recent Attorney General Decision </a:t>
            </a:r>
            <a:r>
              <a:rPr lang="en-US" sz="1900" i="1" dirty="0">
                <a:solidFill>
                  <a:schemeClr val="bg2"/>
                </a:solidFill>
              </a:rPr>
              <a:t>Matter of AB </a:t>
            </a:r>
            <a:r>
              <a:rPr lang="en-US" sz="1900" dirty="0">
                <a:solidFill>
                  <a:schemeClr val="bg2"/>
                </a:solidFill>
              </a:rPr>
              <a:t>overturned strong caselaw and tries to foreclose asylum for those fleeing private violence</a:t>
            </a:r>
          </a:p>
          <a:p>
            <a:pPr lvl="1">
              <a:buSzPct val="75000"/>
              <a:buFont typeface="Wingdings" panose="05000000000000000000" pitchFamily="2" charset="2"/>
              <a:buChar char="q"/>
            </a:pPr>
            <a:r>
              <a:rPr lang="en-US" sz="1900" dirty="0">
                <a:solidFill>
                  <a:schemeClr val="bg2"/>
                </a:solidFill>
              </a:rPr>
              <a:t>Advocates are using other legal arguments to try to protect victims of child abuse and gender-based violence </a:t>
            </a:r>
          </a:p>
          <a:p>
            <a:pPr lvl="1"/>
            <a:endParaRPr lang="en-US" sz="1900" i="1" dirty="0"/>
          </a:p>
        </p:txBody>
      </p:sp>
    </p:spTree>
    <p:extLst>
      <p:ext uri="{BB962C8B-B14F-4D97-AF65-F5344CB8AC3E}">
        <p14:creationId xmlns:p14="http://schemas.microsoft.com/office/powerpoint/2010/main" xmlns="" val="277746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Questrial"/>
              <a:buNone/>
            </a:pPr>
            <a:r>
              <a:rPr lang="en" sz="4400" b="0" i="0" u="none" strike="noStrike" cap="none" dirty="0">
                <a:solidFill>
                  <a:srgbClr val="FFFFFF"/>
                </a:solidFill>
                <a:latin typeface="Questrial"/>
                <a:ea typeface="Questrial"/>
                <a:cs typeface="Questrial"/>
                <a:sym typeface="Questrial"/>
              </a:rPr>
              <a:t>Immigration-Related Abuse</a:t>
            </a:r>
            <a:endParaRPr sz="4400" b="0" i="0" u="none" strike="noStrike" cap="none" dirty="0">
              <a:solidFill>
                <a:srgbClr val="FFFFFF"/>
              </a:solidFill>
              <a:latin typeface="Questrial"/>
              <a:ea typeface="Questrial"/>
              <a:cs typeface="Questrial"/>
              <a:sym typeface="Quest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4400"/>
              <a:buFont typeface="Questrial"/>
              <a:buNone/>
            </a:pPr>
            <a:r>
              <a:rPr lang="en" dirty="0"/>
              <a:t>Judges and </a:t>
            </a:r>
            <a:r>
              <a:rPr lang="en" sz="4400" b="0" i="0" u="none" strike="noStrike" cap="none" dirty="0">
                <a:solidFill>
                  <a:srgbClr val="FFFFFF"/>
                </a:solidFill>
                <a:latin typeface="Questrial"/>
                <a:ea typeface="Questrial"/>
                <a:cs typeface="Questrial"/>
                <a:sym typeface="Questrial"/>
              </a:rPr>
              <a:t>U </a:t>
            </a:r>
            <a:r>
              <a:rPr lang="en-US" sz="4400" b="0" i="0" u="none" strike="noStrike" cap="none" dirty="0">
                <a:solidFill>
                  <a:srgbClr val="FFFFFF"/>
                </a:solidFill>
                <a:latin typeface="Questrial"/>
                <a:ea typeface="Questrial"/>
                <a:cs typeface="Questrial"/>
                <a:sym typeface="Questrial"/>
              </a:rPr>
              <a:t>V</a:t>
            </a:r>
            <a:r>
              <a:rPr lang="en" sz="4400" b="0" i="0" u="none" strike="noStrike" cap="none" dirty="0">
                <a:solidFill>
                  <a:srgbClr val="FFFFFF"/>
                </a:solidFill>
                <a:latin typeface="Questrial"/>
                <a:ea typeface="Questrial"/>
                <a:cs typeface="Questrial"/>
                <a:sym typeface="Questrial"/>
              </a:rPr>
              <a:t>isas</a:t>
            </a:r>
            <a:endParaRPr sz="4400" b="0" i="0" u="none" strike="noStrike" cap="none" dirty="0">
              <a:solidFill>
                <a:srgbClr val="FFFFFF"/>
              </a:solidFill>
              <a:latin typeface="Questrial"/>
              <a:ea typeface="Questrial"/>
              <a:cs typeface="Questrial"/>
              <a:sym typeface="Quest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xfrm>
            <a:off x="685800" y="123230"/>
            <a:ext cx="8458200" cy="7429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4400" i="0" u="none" strike="noStrike" cap="none" dirty="0">
                <a:solidFill>
                  <a:schemeClr val="bg2"/>
                </a:solidFill>
                <a:ea typeface="Cambria"/>
                <a:cs typeface="Cambria"/>
                <a:sym typeface="Cambria"/>
              </a:rPr>
              <a:t>Judicial Role</a:t>
            </a:r>
            <a:endParaRPr sz="4400" i="0" u="none" strike="noStrike" cap="none" dirty="0">
              <a:solidFill>
                <a:schemeClr val="bg2"/>
              </a:solidFill>
              <a:ea typeface="Cambria"/>
              <a:cs typeface="Cambria"/>
              <a:sym typeface="Cambria"/>
            </a:endParaRPr>
          </a:p>
        </p:txBody>
      </p:sp>
      <p:sp>
        <p:nvSpPr>
          <p:cNvPr id="366" name="Google Shape;366;p51"/>
          <p:cNvSpPr txBox="1">
            <a:spLocks noGrp="1"/>
          </p:cNvSpPr>
          <p:nvPr>
            <p:ph type="ftr" idx="11"/>
          </p:nvPr>
        </p:nvSpPr>
        <p:spPr>
          <a:xfrm>
            <a:off x="2590800" y="4767263"/>
            <a:ext cx="3962400"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a:p>
        </p:txBody>
      </p:sp>
      <p:sp>
        <p:nvSpPr>
          <p:cNvPr id="367" name="Google Shape;367;p51"/>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200"/>
              <a:buFont typeface="Arial"/>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Clr>
                  <a:schemeClr val="lt1"/>
                </a:buClr>
                <a:buSzPts val="1200"/>
                <a:buFont typeface="Arial"/>
                <a:buNone/>
              </a:pPr>
              <a:t>31</a:t>
            </a:fld>
            <a:endParaRPr sz="1200">
              <a:solidFill>
                <a:schemeClr val="lt1"/>
              </a:solidFill>
              <a:latin typeface="Cambria"/>
              <a:ea typeface="Cambria"/>
              <a:cs typeface="Cambria"/>
              <a:sym typeface="Cambria"/>
            </a:endParaRPr>
          </a:p>
        </p:txBody>
      </p:sp>
      <p:sp>
        <p:nvSpPr>
          <p:cNvPr id="365" name="Google Shape;365;p51"/>
          <p:cNvSpPr txBox="1">
            <a:spLocks noGrp="1"/>
          </p:cNvSpPr>
          <p:nvPr>
            <p:ph type="body" idx="1"/>
          </p:nvPr>
        </p:nvSpPr>
        <p:spPr>
          <a:xfrm>
            <a:off x="457200" y="1163850"/>
            <a:ext cx="8763000" cy="3657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ct val="8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Make detailed findings </a:t>
            </a:r>
            <a:endParaRPr sz="2200" dirty="0">
              <a:solidFill>
                <a:schemeClr val="bg2">
                  <a:lumMod val="75000"/>
                </a:schemeClr>
              </a:solidFill>
            </a:endParaRPr>
          </a:p>
          <a:p>
            <a:pPr marL="800100" marR="0" lvl="1" indent="-342900" algn="l" rtl="0">
              <a:lnSpc>
                <a:spcPct val="90000"/>
              </a:lnSpc>
              <a:spcBef>
                <a:spcPts val="40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Family relationships: Marriage and Parent child relationship</a:t>
            </a:r>
            <a:endParaRPr sz="2200" dirty="0">
              <a:solidFill>
                <a:schemeClr val="bg2">
                  <a:lumMod val="75000"/>
                </a:schemeClr>
              </a:solidFill>
            </a:endParaRPr>
          </a:p>
          <a:p>
            <a:pPr marL="800100" marR="0" lvl="1" indent="-342900" algn="l" rtl="0">
              <a:lnSpc>
                <a:spcPct val="90000"/>
              </a:lnSpc>
              <a:spcBef>
                <a:spcPts val="40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Battering, extreme cruelty, child abuse, elder abuse, child abandonment, neglect, sexual assault, stalking</a:t>
            </a:r>
            <a:endParaRPr sz="2200" dirty="0">
              <a:solidFill>
                <a:schemeClr val="bg2">
                  <a:lumMod val="75000"/>
                </a:schemeClr>
              </a:solidFill>
            </a:endParaRPr>
          </a:p>
          <a:p>
            <a:pPr marL="800100" marR="0" lvl="1" indent="-342900" algn="l" rtl="0">
              <a:lnSpc>
                <a:spcPct val="90000"/>
              </a:lnSpc>
              <a:spcBef>
                <a:spcPts val="40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Apply and cite state law</a:t>
            </a:r>
            <a:endParaRPr sz="2200" dirty="0">
              <a:solidFill>
                <a:schemeClr val="bg2">
                  <a:lumMod val="75000"/>
                </a:schemeClr>
              </a:solidFill>
            </a:endParaRPr>
          </a:p>
          <a:p>
            <a:pPr marL="342900" marR="0" lvl="0" indent="-342900" algn="l" rtl="0">
              <a:lnSpc>
                <a:spcPct val="90000"/>
              </a:lnSpc>
              <a:spcBef>
                <a:spcPts val="560"/>
              </a:spcBef>
              <a:spcAft>
                <a:spcPts val="0"/>
              </a:spcAft>
              <a:buSzPct val="8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Role Congress created for state court judges in</a:t>
            </a:r>
            <a:endParaRPr sz="2200" dirty="0">
              <a:solidFill>
                <a:schemeClr val="bg2">
                  <a:lumMod val="75000"/>
                </a:schemeClr>
              </a:solidFill>
            </a:endParaRPr>
          </a:p>
          <a:p>
            <a:pPr marL="800100" marR="0" lvl="1" indent="-342900" algn="l" rtl="0">
              <a:spcBef>
                <a:spcPts val="40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U/T visa certification</a:t>
            </a:r>
            <a:endParaRPr sz="2200" dirty="0">
              <a:solidFill>
                <a:schemeClr val="bg2">
                  <a:lumMod val="75000"/>
                </a:schemeClr>
              </a:solidFill>
            </a:endParaRPr>
          </a:p>
          <a:p>
            <a:pPr marL="800100" marR="0" lvl="1" indent="-342900" algn="l" rtl="0">
              <a:spcBef>
                <a:spcPts val="400"/>
              </a:spcBef>
              <a:spcAft>
                <a:spcPts val="0"/>
              </a:spcAft>
              <a:buSzPct val="7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Special Immigrant Juvenile Status findings</a:t>
            </a:r>
            <a:endParaRPr sz="2200" dirty="0">
              <a:solidFill>
                <a:schemeClr val="bg2">
                  <a:lumMod val="75000"/>
                </a:schemeClr>
              </a:solidFill>
            </a:endParaRPr>
          </a:p>
          <a:p>
            <a:pPr marL="342900" marR="0" lvl="0" indent="-342900" algn="l" rtl="0">
              <a:spcBef>
                <a:spcPts val="560"/>
              </a:spcBef>
              <a:spcAft>
                <a:spcPts val="0"/>
              </a:spcAft>
              <a:buSzPct val="85000"/>
              <a:buFont typeface="Wingdings" panose="05000000000000000000" pitchFamily="2" charset="2"/>
              <a:buChar char="q"/>
            </a:pPr>
            <a:r>
              <a:rPr lang="en" sz="2200" b="0" i="0" u="none" strike="noStrike" cap="none" dirty="0">
                <a:solidFill>
                  <a:schemeClr val="bg2">
                    <a:lumMod val="75000"/>
                  </a:schemeClr>
                </a:solidFill>
                <a:ea typeface="Arial"/>
                <a:cs typeface="Arial"/>
                <a:sym typeface="Arial"/>
              </a:rPr>
              <a:t>Distribute DHS produced know your rights information available at your courthouse</a:t>
            </a:r>
            <a:endParaRPr sz="2200" dirty="0">
              <a:solidFill>
                <a:schemeClr val="bg2">
                  <a:lumMod val="75000"/>
                </a:schemeClr>
              </a:solidFill>
            </a:endParaRPr>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4834" y="1148291"/>
            <a:ext cx="4047165" cy="3618971"/>
          </a:xfrm>
        </p:spPr>
        <p:txBody>
          <a:bodyPr>
            <a:normAutofit lnSpcReduction="10000"/>
          </a:bodyPr>
          <a:lstStyle/>
          <a:p>
            <a:pPr>
              <a:buFont typeface="Wingdings" panose="05000000000000000000" pitchFamily="2" charset="2"/>
              <a:buChar char="q"/>
            </a:pPr>
            <a:r>
              <a:rPr lang="en-US" sz="2200" dirty="0">
                <a:solidFill>
                  <a:schemeClr val="bg2">
                    <a:lumMod val="75000"/>
                  </a:schemeClr>
                </a:solidFill>
              </a:rPr>
              <a:t>Federal, state, and local</a:t>
            </a:r>
          </a:p>
          <a:p>
            <a:pPr lvl="1">
              <a:buSzPct val="75000"/>
              <a:buFont typeface="Wingdings" panose="05000000000000000000" pitchFamily="2" charset="2"/>
              <a:buChar char="q"/>
            </a:pPr>
            <a:r>
              <a:rPr lang="en-US" sz="2200" dirty="0">
                <a:solidFill>
                  <a:schemeClr val="bg2">
                    <a:lumMod val="75000"/>
                  </a:schemeClr>
                </a:solidFill>
              </a:rPr>
              <a:t>Police, sheriffs, FBI, HSI, ATF…</a:t>
            </a:r>
          </a:p>
          <a:p>
            <a:pPr lvl="1">
              <a:buSzPct val="75000"/>
              <a:buFont typeface="Wingdings" panose="05000000000000000000" pitchFamily="2" charset="2"/>
              <a:buChar char="q"/>
            </a:pPr>
            <a:r>
              <a:rPr lang="en-US" sz="2200" dirty="0">
                <a:solidFill>
                  <a:schemeClr val="bg2">
                    <a:lumMod val="75000"/>
                  </a:schemeClr>
                </a:solidFill>
              </a:rPr>
              <a:t>Prosecutors </a:t>
            </a:r>
          </a:p>
          <a:p>
            <a:pPr lvl="1">
              <a:buSzPct val="75000"/>
              <a:buFont typeface="Wingdings" panose="05000000000000000000" pitchFamily="2" charset="2"/>
              <a:buChar char="q"/>
            </a:pPr>
            <a:r>
              <a:rPr lang="en-US" sz="2200" b="1" dirty="0">
                <a:solidFill>
                  <a:schemeClr val="bg2">
                    <a:lumMod val="75000"/>
                  </a:schemeClr>
                </a:solidFill>
              </a:rPr>
              <a:t>Judges, Magistrates, Commissioners,         Judicial Referees, Masters, Alderman,   ALJs, Surrogates, Chancellors</a:t>
            </a:r>
          </a:p>
          <a:p>
            <a:pPr lvl="1"/>
            <a:endParaRPr lang="en-US" sz="1950" dirty="0"/>
          </a:p>
        </p:txBody>
      </p:sp>
      <p:sp>
        <p:nvSpPr>
          <p:cNvPr id="8" name="Content Placeholder 7"/>
          <p:cNvSpPr>
            <a:spLocks noGrp="1"/>
          </p:cNvSpPr>
          <p:nvPr>
            <p:ph sz="half" idx="2"/>
          </p:nvPr>
        </p:nvSpPr>
        <p:spPr>
          <a:xfrm>
            <a:off x="4722812" y="1106560"/>
            <a:ext cx="3745542" cy="3456974"/>
          </a:xfrm>
        </p:spPr>
        <p:txBody>
          <a:bodyPr>
            <a:normAutofit/>
          </a:bodyPr>
          <a:lstStyle/>
          <a:p>
            <a:pPr>
              <a:buFont typeface="Wingdings" panose="05000000000000000000" pitchFamily="2" charset="2"/>
              <a:buChar char="q"/>
            </a:pPr>
            <a:r>
              <a:rPr lang="en-US" sz="2200" dirty="0">
                <a:solidFill>
                  <a:schemeClr val="bg2">
                    <a:lumMod val="75000"/>
                  </a:schemeClr>
                </a:solidFill>
              </a:rPr>
              <a:t>Departments of Labor (DOL) and the Equal Employment Opportunity Commission (EEOC)</a:t>
            </a:r>
          </a:p>
          <a:p>
            <a:pPr>
              <a:buFont typeface="Wingdings" panose="05000000000000000000" pitchFamily="2" charset="2"/>
              <a:buChar char="q"/>
            </a:pPr>
            <a:r>
              <a:rPr lang="en-US" sz="2200" dirty="0">
                <a:solidFill>
                  <a:schemeClr val="bg2">
                    <a:lumMod val="75000"/>
                  </a:schemeClr>
                </a:solidFill>
              </a:rPr>
              <a:t>Child and Elder Abuse investigators and agencies</a:t>
            </a:r>
          </a:p>
          <a:p>
            <a:pPr>
              <a:buFont typeface="Wingdings" panose="05000000000000000000" pitchFamily="2" charset="2"/>
              <a:buChar char="q"/>
            </a:pPr>
            <a:r>
              <a:rPr lang="en-US" sz="2200" dirty="0">
                <a:solidFill>
                  <a:schemeClr val="bg2">
                    <a:lumMod val="75000"/>
                  </a:schemeClr>
                </a:solidFill>
              </a:rPr>
              <a:t>Other government agencies</a:t>
            </a:r>
          </a:p>
        </p:txBody>
      </p:sp>
      <p:sp>
        <p:nvSpPr>
          <p:cNvPr id="2" name="Title 1"/>
          <p:cNvSpPr>
            <a:spLocks noGrp="1"/>
          </p:cNvSpPr>
          <p:nvPr>
            <p:ph type="title" idx="4294967295"/>
          </p:nvPr>
        </p:nvSpPr>
        <p:spPr>
          <a:xfrm>
            <a:off x="675646" y="166511"/>
            <a:ext cx="8321598" cy="601663"/>
          </a:xfrm>
          <a:prstGeom prst="rect">
            <a:avLst/>
          </a:prstGeom>
        </p:spPr>
        <p:txBody>
          <a:bodyPr spcFirstLastPara="1" wrap="square" lIns="61536" tIns="30769" rIns="61536" bIns="30769" anchor="t" anchorCtr="0">
            <a:noAutofit/>
          </a:bodyPr>
          <a:lstStyle/>
          <a:p>
            <a:r>
              <a:rPr lang="en-US" sz="3800" dirty="0">
                <a:solidFill>
                  <a:schemeClr val="bg2"/>
                </a:solidFill>
                <a:ea typeface="Cambria" panose="02040503050406030204" pitchFamily="18" charset="0"/>
              </a:rPr>
              <a:t>U/T Visa Certification: Who Can Certify?</a:t>
            </a:r>
          </a:p>
        </p:txBody>
      </p:sp>
      <p:sp>
        <p:nvSpPr>
          <p:cNvPr id="6" name="Footer Placeholder 1"/>
          <p:cNvSpPr txBox="1">
            <a:spLocks/>
          </p:cNvSpPr>
          <p:nvPr/>
        </p:nvSpPr>
        <p:spPr>
          <a:xfrm>
            <a:off x="3143250" y="4767263"/>
            <a:ext cx="2857500"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900" dirty="0">
                <a:solidFill>
                  <a:srgbClr val="FFFFFF"/>
                </a:solidFill>
                <a:latin typeface="Cambria" panose="02040503050406030204" pitchFamily="18" charset="0"/>
              </a:rPr>
              <a:t>Judicial Training Network</a:t>
            </a:r>
          </a:p>
        </p:txBody>
      </p:sp>
      <p:sp>
        <p:nvSpPr>
          <p:cNvPr id="7" name="Slide Number Placeholder 3"/>
          <p:cNvSpPr txBox="1">
            <a:spLocks/>
          </p:cNvSpPr>
          <p:nvPr/>
        </p:nvSpPr>
        <p:spPr>
          <a:xfrm>
            <a:off x="6057900" y="4767263"/>
            <a:ext cx="1600200" cy="273844"/>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sz="900" dirty="0">
                <a:solidFill>
                  <a:srgbClr val="FFFFFF"/>
                </a:solidFill>
                <a:latin typeface="Cambria" panose="02040503050406030204" pitchFamily="18" charset="0"/>
              </a:rPr>
              <a:t> </a:t>
            </a:r>
            <a:fld id="{E77C2DE5-39DB-4C4F-BE89-18CE69556DED}" type="slidenum">
              <a:rPr lang="en-US" sz="900">
                <a:solidFill>
                  <a:srgbClr val="FFFFFF"/>
                </a:solidFill>
                <a:latin typeface="Cambria" panose="02040503050406030204" pitchFamily="18" charset="0"/>
              </a:rPr>
              <a:pPr algn="r"/>
              <a:t>32</a:t>
            </a:fld>
            <a:endParaRPr lang="en-US" sz="900" dirty="0">
              <a:solidFill>
                <a:srgbClr val="FFFFFF"/>
              </a:solidFill>
              <a:latin typeface="Cambria" panose="02040503050406030204" pitchFamily="18" charset="0"/>
            </a:endParaRPr>
          </a:p>
        </p:txBody>
      </p:sp>
    </p:spTree>
    <p:extLst>
      <p:ext uri="{BB962C8B-B14F-4D97-AF65-F5344CB8AC3E}">
        <p14:creationId xmlns:p14="http://schemas.microsoft.com/office/powerpoint/2010/main" xmlns="" val="3123147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91" y="138144"/>
            <a:ext cx="9144000" cy="672528"/>
          </a:xfrm>
        </p:spPr>
        <p:txBody>
          <a:bodyPr>
            <a:noAutofit/>
          </a:bodyPr>
          <a:lstStyle/>
          <a:p>
            <a:pPr>
              <a:defRPr/>
            </a:pPr>
            <a:r>
              <a:rPr lang="en-US" sz="3200" dirty="0">
                <a:solidFill>
                  <a:schemeClr val="bg2"/>
                </a:solidFill>
                <a:ea typeface="Cambria" panose="02040503050406030204" pitchFamily="18" charset="0"/>
              </a:rPr>
              <a:t>Court Receives Evidence of “Criminal Activities” in</a:t>
            </a:r>
          </a:p>
        </p:txBody>
      </p:sp>
      <p:sp>
        <p:nvSpPr>
          <p:cNvPr id="4" name="Slide Number Placeholder 3"/>
          <p:cNvSpPr>
            <a:spLocks noGrp="1"/>
          </p:cNvSpPr>
          <p:nvPr>
            <p:ph type="sldNum" idx="12"/>
          </p:nvPr>
        </p:nvSpPr>
        <p:spPr>
          <a:xfrm>
            <a:off x="8594725" y="4662488"/>
            <a:ext cx="549275" cy="393700"/>
          </a:xfrm>
        </p:spPr>
        <p:txBody>
          <a:bodyPr/>
          <a:lstStyle/>
          <a:p>
            <a:fld id="{67D5ECCD-22B3-4DF2-A00B-7AB9DE911703}" type="slidenum">
              <a:rPr lang="en-US" altLang="en-US" smtClean="0"/>
              <a:pPr/>
              <a:t>33</a:t>
            </a:fld>
            <a:endParaRPr lang="en-US" altLang="en-US" dirty="0"/>
          </a:p>
        </p:txBody>
      </p:sp>
      <p:sp>
        <p:nvSpPr>
          <p:cNvPr id="3" name="Content Placeholder 2"/>
          <p:cNvSpPr>
            <a:spLocks noGrp="1"/>
          </p:cNvSpPr>
          <p:nvPr>
            <p:ph type="body" idx="1"/>
          </p:nvPr>
        </p:nvSpPr>
        <p:spPr>
          <a:xfrm>
            <a:off x="4241016" y="959275"/>
            <a:ext cx="4258218" cy="3554610"/>
          </a:xfrm>
          <a:noFill/>
          <a:ln>
            <a:noFill/>
          </a:ln>
        </p:spPr>
        <p:txBody>
          <a:bodyPr/>
          <a:lstStyle/>
          <a:p>
            <a:pPr marL="514350" indent="-285750">
              <a:buSzPct val="85000"/>
              <a:buFont typeface="Wingdings" panose="05000000000000000000" pitchFamily="2" charset="2"/>
              <a:buChar char="q"/>
            </a:pPr>
            <a:r>
              <a:rPr lang="en-US" sz="2100" dirty="0">
                <a:solidFill>
                  <a:schemeClr val="bg2"/>
                </a:solidFill>
              </a:rPr>
              <a:t>Criminal Proceedings</a:t>
            </a:r>
          </a:p>
          <a:p>
            <a:pPr marL="514350" indent="-285750">
              <a:buSzPct val="85000"/>
              <a:buFont typeface="Wingdings" panose="05000000000000000000" pitchFamily="2" charset="2"/>
              <a:buChar char="q"/>
            </a:pPr>
            <a:r>
              <a:rPr lang="en-US" sz="2100" dirty="0">
                <a:solidFill>
                  <a:schemeClr val="bg2"/>
                </a:solidFill>
              </a:rPr>
              <a:t>Probate Proceedings</a:t>
            </a:r>
          </a:p>
          <a:p>
            <a:pPr marL="971550" lvl="1" indent="-285750">
              <a:buSzPct val="85000"/>
              <a:buFont typeface="Wingdings" panose="05000000000000000000" pitchFamily="2" charset="2"/>
              <a:buChar char="q"/>
            </a:pPr>
            <a:r>
              <a:rPr lang="en-US" sz="1800" dirty="0">
                <a:solidFill>
                  <a:schemeClr val="bg2"/>
                </a:solidFill>
              </a:rPr>
              <a:t>Elder / Dependent Adult Abuse</a:t>
            </a:r>
          </a:p>
          <a:p>
            <a:pPr marL="971550" lvl="1" indent="-285750">
              <a:buSzPct val="85000"/>
              <a:buFont typeface="Wingdings" panose="05000000000000000000" pitchFamily="2" charset="2"/>
              <a:buChar char="q"/>
            </a:pPr>
            <a:r>
              <a:rPr lang="en-US" sz="1800" dirty="0">
                <a:solidFill>
                  <a:schemeClr val="bg2"/>
                </a:solidFill>
              </a:rPr>
              <a:t>Guardianship</a:t>
            </a:r>
          </a:p>
          <a:p>
            <a:pPr marL="971550" lvl="1" indent="-285750">
              <a:buSzPct val="85000"/>
              <a:buFont typeface="Wingdings" panose="05000000000000000000" pitchFamily="2" charset="2"/>
              <a:buChar char="q"/>
            </a:pPr>
            <a:r>
              <a:rPr lang="en-US" sz="1800" dirty="0">
                <a:solidFill>
                  <a:schemeClr val="bg2"/>
                </a:solidFill>
              </a:rPr>
              <a:t>Conservatorship</a:t>
            </a:r>
          </a:p>
          <a:p>
            <a:pPr marL="514350" indent="-285750">
              <a:buSzPct val="85000"/>
              <a:buFont typeface="Wingdings" panose="05000000000000000000" pitchFamily="2" charset="2"/>
              <a:buChar char="q"/>
            </a:pPr>
            <a:r>
              <a:rPr lang="en-US" sz="2100" dirty="0">
                <a:solidFill>
                  <a:schemeClr val="bg2"/>
                </a:solidFill>
              </a:rPr>
              <a:t>Civil Proceedings</a:t>
            </a:r>
          </a:p>
          <a:p>
            <a:pPr marL="971550" lvl="1" indent="-285750">
              <a:buSzPct val="85000"/>
              <a:buFont typeface="Wingdings" panose="05000000000000000000" pitchFamily="2" charset="2"/>
              <a:buChar char="q"/>
            </a:pPr>
            <a:r>
              <a:rPr lang="en-US" sz="1800" dirty="0">
                <a:solidFill>
                  <a:schemeClr val="bg2"/>
                </a:solidFill>
              </a:rPr>
              <a:t>Employment</a:t>
            </a:r>
          </a:p>
          <a:p>
            <a:pPr marL="971550" lvl="1" indent="-285750">
              <a:buSzPct val="85000"/>
              <a:buFont typeface="Wingdings" panose="05000000000000000000" pitchFamily="2" charset="2"/>
              <a:buChar char="q"/>
            </a:pPr>
            <a:r>
              <a:rPr lang="en-US" sz="1800" dirty="0">
                <a:solidFill>
                  <a:schemeClr val="bg2"/>
                </a:solidFill>
              </a:rPr>
              <a:t>Tort damages against a perpetrator</a:t>
            </a:r>
          </a:p>
        </p:txBody>
      </p:sp>
      <p:sp>
        <p:nvSpPr>
          <p:cNvPr id="35843" name="Text Placeholder 3"/>
          <p:cNvSpPr>
            <a:spLocks noGrp="1"/>
          </p:cNvSpPr>
          <p:nvPr>
            <p:ph type="body" idx="2"/>
          </p:nvPr>
        </p:nvSpPr>
        <p:spPr>
          <a:xfrm>
            <a:off x="590191" y="1018249"/>
            <a:ext cx="4143191" cy="4037939"/>
          </a:xfrm>
        </p:spPr>
        <p:txBody>
          <a:bodyPr>
            <a:normAutofit/>
          </a:bodyPr>
          <a:lstStyle/>
          <a:p>
            <a:pPr marL="342900" indent="-342900">
              <a:buSzPct val="85000"/>
              <a:buFont typeface="Wingdings" panose="05000000000000000000" pitchFamily="2" charset="2"/>
              <a:buChar char="q"/>
            </a:pPr>
            <a:r>
              <a:rPr lang="en-US" sz="2100" dirty="0">
                <a:solidFill>
                  <a:schemeClr val="bg2"/>
                </a:solidFill>
              </a:rPr>
              <a:t>Family Proceedings</a:t>
            </a:r>
          </a:p>
          <a:p>
            <a:pPr marL="685800" lvl="1" indent="-342900">
              <a:buClr>
                <a:schemeClr val="accent1"/>
              </a:buClr>
              <a:buSzPct val="85000"/>
              <a:buFont typeface="Wingdings" panose="05000000000000000000" pitchFamily="2" charset="2"/>
              <a:buChar char="q"/>
            </a:pPr>
            <a:r>
              <a:rPr lang="en-US" sz="1800" dirty="0">
                <a:solidFill>
                  <a:schemeClr val="bg2"/>
                </a:solidFill>
              </a:rPr>
              <a:t>Civil Protection </a:t>
            </a:r>
          </a:p>
          <a:p>
            <a:pPr marL="685800" lvl="1" indent="-342900">
              <a:buClr>
                <a:schemeClr val="accent1"/>
              </a:buClr>
              <a:buSzPct val="85000"/>
              <a:buFont typeface="Wingdings" panose="05000000000000000000" pitchFamily="2" charset="2"/>
              <a:buChar char="q"/>
            </a:pPr>
            <a:r>
              <a:rPr lang="en-US" sz="1800" dirty="0">
                <a:solidFill>
                  <a:schemeClr val="bg2"/>
                </a:solidFill>
              </a:rPr>
              <a:t>Custody </a:t>
            </a:r>
          </a:p>
          <a:p>
            <a:pPr marL="685800" lvl="1" indent="-342900">
              <a:buClr>
                <a:schemeClr val="accent1"/>
              </a:buClr>
              <a:buSzPct val="85000"/>
              <a:buFont typeface="Wingdings" panose="05000000000000000000" pitchFamily="2" charset="2"/>
              <a:buChar char="q"/>
            </a:pPr>
            <a:r>
              <a:rPr lang="en-US" sz="1800" dirty="0">
                <a:solidFill>
                  <a:schemeClr val="bg2"/>
                </a:solidFill>
              </a:rPr>
              <a:t>Divorce </a:t>
            </a:r>
          </a:p>
          <a:p>
            <a:pPr marL="685800" lvl="1" indent="-342900">
              <a:buClr>
                <a:schemeClr val="accent1"/>
              </a:buClr>
              <a:buSzPct val="85000"/>
              <a:buFont typeface="Wingdings" panose="05000000000000000000" pitchFamily="2" charset="2"/>
              <a:buChar char="q"/>
            </a:pPr>
            <a:r>
              <a:rPr lang="en-US" sz="1800" dirty="0">
                <a:solidFill>
                  <a:schemeClr val="bg2"/>
                </a:solidFill>
              </a:rPr>
              <a:t>Paternity </a:t>
            </a:r>
          </a:p>
          <a:p>
            <a:pPr marL="685800" lvl="1" indent="-342900">
              <a:buClr>
                <a:schemeClr val="accent1"/>
              </a:buClr>
              <a:buSzPct val="85000"/>
              <a:buFont typeface="Wingdings" panose="05000000000000000000" pitchFamily="2" charset="2"/>
              <a:buChar char="q"/>
            </a:pPr>
            <a:r>
              <a:rPr lang="en-US" sz="1800" dirty="0">
                <a:solidFill>
                  <a:schemeClr val="bg2"/>
                </a:solidFill>
              </a:rPr>
              <a:t>Adoption</a:t>
            </a:r>
          </a:p>
          <a:p>
            <a:pPr marL="342900" indent="-342900">
              <a:buSzPct val="85000"/>
              <a:buFont typeface="Wingdings" panose="05000000000000000000" pitchFamily="2" charset="2"/>
              <a:buChar char="q"/>
            </a:pPr>
            <a:r>
              <a:rPr lang="en-US" sz="2100" dirty="0">
                <a:solidFill>
                  <a:schemeClr val="bg2"/>
                </a:solidFill>
              </a:rPr>
              <a:t>Juvenile Proceedings</a:t>
            </a:r>
          </a:p>
          <a:p>
            <a:pPr marL="685800" lvl="1" indent="-342900">
              <a:buSzPct val="85000"/>
              <a:buFont typeface="Wingdings" panose="05000000000000000000" pitchFamily="2" charset="2"/>
              <a:buChar char="q"/>
            </a:pPr>
            <a:r>
              <a:rPr lang="en-US" sz="1800" dirty="0">
                <a:solidFill>
                  <a:schemeClr val="bg2"/>
                </a:solidFill>
              </a:rPr>
              <a:t>Child Abuse, Neglect, or Termination of Parental Rights</a:t>
            </a:r>
          </a:p>
          <a:p>
            <a:pPr marL="685800" lvl="1" indent="-342900">
              <a:buSzPct val="85000"/>
              <a:buFont typeface="Wingdings" panose="05000000000000000000" pitchFamily="2" charset="2"/>
              <a:buChar char="q"/>
            </a:pPr>
            <a:r>
              <a:rPr lang="en-US" sz="1800" dirty="0">
                <a:solidFill>
                  <a:schemeClr val="bg2"/>
                </a:solidFill>
              </a:rPr>
              <a:t>Delinquency</a:t>
            </a:r>
          </a:p>
        </p:txBody>
      </p:sp>
    </p:spTree>
    <p:extLst>
      <p:ext uri="{BB962C8B-B14F-4D97-AF65-F5344CB8AC3E}">
        <p14:creationId xmlns:p14="http://schemas.microsoft.com/office/powerpoint/2010/main" xmlns="" val="55322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521677" y="-58615"/>
            <a:ext cx="8839200" cy="12001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3800" b="0" i="0" u="none" strike="noStrike" cap="none" dirty="0">
                <a:solidFill>
                  <a:schemeClr val="bg2"/>
                </a:solidFill>
                <a:ea typeface="Cambria"/>
                <a:cs typeface="Cambria"/>
                <a:sym typeface="Cambria"/>
              </a:rPr>
              <a:t>Why victims seek certification from courts</a:t>
            </a:r>
            <a:endParaRPr sz="3800" b="0" i="0" u="none" strike="noStrike" cap="none" dirty="0">
              <a:solidFill>
                <a:schemeClr val="bg2"/>
              </a:solidFill>
              <a:ea typeface="Cambria"/>
              <a:cs typeface="Cambria"/>
              <a:sym typeface="Cambria"/>
            </a:endParaRPr>
          </a:p>
        </p:txBody>
      </p:sp>
      <p:sp>
        <p:nvSpPr>
          <p:cNvPr id="375" name="Google Shape;375;p52"/>
          <p:cNvSpPr txBox="1">
            <a:spLocks noGrp="1"/>
          </p:cNvSpPr>
          <p:nvPr>
            <p:ph type="ftr" idx="11"/>
          </p:nvPr>
        </p:nvSpPr>
        <p:spPr>
          <a:xfrm>
            <a:off x="2705100" y="4701168"/>
            <a:ext cx="3733800"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Judicial Training Network</a:t>
            </a:r>
            <a:endParaRPr sz="1200">
              <a:solidFill>
                <a:schemeClr val="lt1"/>
              </a:solidFill>
              <a:latin typeface="Cambria"/>
              <a:ea typeface="Cambria"/>
              <a:cs typeface="Cambria"/>
              <a:sym typeface="Cambria"/>
            </a:endParaRPr>
          </a:p>
        </p:txBody>
      </p:sp>
      <p:sp>
        <p:nvSpPr>
          <p:cNvPr id="374" name="Google Shape;374;p52"/>
          <p:cNvSpPr txBox="1">
            <a:spLocks noGrp="1"/>
          </p:cNvSpPr>
          <p:nvPr>
            <p:ph type="body" idx="1"/>
          </p:nvPr>
        </p:nvSpPr>
        <p:spPr>
          <a:xfrm>
            <a:off x="381000" y="1257300"/>
            <a:ext cx="8574088" cy="3342085"/>
          </a:xfrm>
          <a:prstGeom prst="rect">
            <a:avLst/>
          </a:prstGeom>
          <a:noFill/>
          <a:ln>
            <a:noFill/>
          </a:ln>
        </p:spPr>
        <p:txBody>
          <a:bodyPr spcFirstLastPara="1" wrap="square" lIns="91425" tIns="45700" rIns="91425" bIns="45700" anchor="t" anchorCtr="0">
            <a:noAutofit/>
          </a:bodyPr>
          <a:lstStyle/>
          <a:p>
            <a:pPr marL="571500" marR="0" lvl="0" indent="-457200" algn="l" rtl="0">
              <a:spcBef>
                <a:spcPts val="0"/>
              </a:spcBef>
              <a:spcAft>
                <a:spcPts val="0"/>
              </a:spcAft>
              <a:buSzPct val="75000"/>
              <a:buFont typeface="Wingdings" panose="05000000000000000000" pitchFamily="2" charset="2"/>
              <a:buChar char="q"/>
            </a:pPr>
            <a:r>
              <a:rPr lang="en-US" sz="2800" b="0" i="0" u="none" strike="noStrike" cap="none" dirty="0">
                <a:solidFill>
                  <a:schemeClr val="bg2"/>
                </a:solidFill>
                <a:sym typeface="Cambria"/>
              </a:rPr>
              <a:t>Victim’s </a:t>
            </a:r>
            <a:r>
              <a:rPr lang="en" sz="2800" dirty="0">
                <a:solidFill>
                  <a:schemeClr val="bg2"/>
                </a:solidFill>
                <a:sym typeface="Cambria"/>
              </a:rPr>
              <a:t>o</a:t>
            </a:r>
            <a:r>
              <a:rPr lang="en" sz="2800" b="0" i="0" u="none" strike="noStrike" cap="none" dirty="0">
                <a:solidFill>
                  <a:schemeClr val="bg2"/>
                </a:solidFill>
                <a:sym typeface="Cambria"/>
              </a:rPr>
              <a:t>nly justice system contact was a protection order, custody, or civil case</a:t>
            </a:r>
          </a:p>
          <a:p>
            <a:pPr marL="342900" marR="0" lvl="0" indent="-228600" algn="l" rtl="0">
              <a:spcBef>
                <a:spcPts val="0"/>
              </a:spcBef>
              <a:spcAft>
                <a:spcPts val="0"/>
              </a:spcAft>
              <a:buSzPct val="75000"/>
              <a:buFont typeface="Wingdings" panose="05000000000000000000" pitchFamily="2" charset="2"/>
              <a:buChar char="q"/>
            </a:pPr>
            <a:endParaRPr sz="1000" dirty="0">
              <a:solidFill>
                <a:schemeClr val="bg2"/>
              </a:solidFill>
            </a:endParaRPr>
          </a:p>
          <a:p>
            <a:pPr marL="571500" marR="0" lvl="0" indent="-457200" algn="l" rtl="0">
              <a:lnSpc>
                <a:spcPct val="150000"/>
              </a:lnSpc>
              <a:spcBef>
                <a:spcPts val="720"/>
              </a:spcBef>
              <a:spcAft>
                <a:spcPts val="0"/>
              </a:spcAft>
              <a:buSzPct val="75000"/>
              <a:buFont typeface="Wingdings" panose="05000000000000000000" pitchFamily="2" charset="2"/>
              <a:buChar char="q"/>
            </a:pPr>
            <a:r>
              <a:rPr lang="en" sz="2800" b="0" i="0" u="none" strike="noStrike" cap="none" dirty="0">
                <a:solidFill>
                  <a:schemeClr val="bg2"/>
                </a:solidFill>
                <a:sym typeface="Cambria"/>
              </a:rPr>
              <a:t>No language access when called police for help</a:t>
            </a:r>
            <a:endParaRPr sz="2800" dirty="0">
              <a:solidFill>
                <a:schemeClr val="bg2"/>
              </a:solidFill>
            </a:endParaRPr>
          </a:p>
          <a:p>
            <a:pPr marL="342900" marR="0" lvl="0" indent="-228600" algn="l" rtl="0">
              <a:spcBef>
                <a:spcPts val="720"/>
              </a:spcBef>
              <a:spcAft>
                <a:spcPts val="0"/>
              </a:spcAft>
              <a:buSzPct val="75000"/>
              <a:buFont typeface="Wingdings" panose="05000000000000000000" pitchFamily="2" charset="2"/>
              <a:buChar char="q"/>
            </a:pPr>
            <a:endParaRPr lang="en" sz="1000" b="0" i="0" u="none" strike="noStrike" cap="none" dirty="0">
              <a:solidFill>
                <a:schemeClr val="bg2"/>
              </a:solidFill>
              <a:sym typeface="Cambria"/>
            </a:endParaRPr>
          </a:p>
          <a:p>
            <a:pPr marL="571500" marR="0" lvl="0" indent="-457200" algn="l" rtl="0">
              <a:spcBef>
                <a:spcPts val="720"/>
              </a:spcBef>
              <a:spcAft>
                <a:spcPts val="0"/>
              </a:spcAft>
              <a:buSzPct val="75000"/>
              <a:buFont typeface="Wingdings" panose="05000000000000000000" pitchFamily="2" charset="2"/>
              <a:buChar char="q"/>
            </a:pPr>
            <a:r>
              <a:rPr lang="en" sz="2800" b="0" i="0" u="none" strike="noStrike" cap="none" dirty="0">
                <a:solidFill>
                  <a:schemeClr val="bg2"/>
                </a:solidFill>
                <a:sym typeface="Cambria"/>
              </a:rPr>
              <a:t>Police did not investigate and case never sent to the prosecutor</a:t>
            </a:r>
            <a:endParaRPr sz="2800" dirty="0">
              <a:solidFill>
                <a:schemeClr val="bg2"/>
              </a:solidFill>
            </a:endParaRPr>
          </a:p>
        </p:txBody>
      </p:sp>
      <p:sp>
        <p:nvSpPr>
          <p:cNvPr id="376" name="Google Shape;376;p52"/>
          <p:cNvSpPr/>
          <p:nvPr/>
        </p:nvSpPr>
        <p:spPr>
          <a:xfrm>
            <a:off x="8513942" y="4767263"/>
            <a:ext cx="441146" cy="2077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l" rtl="0">
                <a:spcBef>
                  <a:spcPts val="0"/>
                </a:spcBef>
                <a:spcAft>
                  <a:spcPts val="0"/>
                </a:spcAft>
                <a:buNone/>
              </a:pPr>
              <a:t>34</a:t>
            </a:fld>
            <a:endParaRPr sz="1200">
              <a:solidFill>
                <a:schemeClr val="lt1"/>
              </a:solidFill>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640"/>
            <a:ext cx="8453120" cy="857250"/>
          </a:xfrm>
        </p:spPr>
        <p:txBody>
          <a:bodyPr>
            <a:noAutofit/>
          </a:bodyPr>
          <a:lstStyle/>
          <a:p>
            <a:r>
              <a:rPr lang="en-US" dirty="0"/>
              <a:t>U/T Visa Certification Tells USCIS:</a:t>
            </a:r>
          </a:p>
        </p:txBody>
      </p:sp>
      <p:sp>
        <p:nvSpPr>
          <p:cNvPr id="4" name="Footer Placeholder 3"/>
          <p:cNvSpPr>
            <a:spLocks noGrp="1"/>
          </p:cNvSpPr>
          <p:nvPr>
            <p:ph type="ftr" idx="11"/>
          </p:nvPr>
        </p:nvSpPr>
        <p:spPr/>
        <p:txBody>
          <a:bodyPr/>
          <a:lstStyle/>
          <a:p>
            <a:pPr>
              <a:defRPr/>
            </a:pPr>
            <a:endParaRPr lang="en-US" dirty="0"/>
          </a:p>
        </p:txBody>
      </p:sp>
      <p:sp>
        <p:nvSpPr>
          <p:cNvPr id="2" name="Slide Number Placeholder 1"/>
          <p:cNvSpPr>
            <a:spLocks noGrp="1"/>
          </p:cNvSpPr>
          <p:nvPr>
            <p:ph type="sldNum" idx="12"/>
          </p:nvPr>
        </p:nvSpPr>
        <p:spPr>
          <a:xfrm>
            <a:off x="0" y="4767263"/>
            <a:ext cx="3810000" cy="274637"/>
          </a:xfrm>
        </p:spPr>
        <p:txBody>
          <a:bodyPr/>
          <a:lstStyle/>
          <a:p>
            <a:r>
              <a:rPr lang="en-US" altLang="en-US" dirty="0"/>
              <a:t> </a:t>
            </a:r>
            <a:fld id="{6A63AC35-3821-42BC-BDAE-2B923C128E1A}" type="slidenum">
              <a:rPr lang="en-US" altLang="en-US" smtClean="0"/>
              <a:pPr/>
              <a:t>35</a:t>
            </a:fld>
            <a:endParaRPr lang="en-US" altLang="en-US" dirty="0"/>
          </a:p>
        </p:txBody>
      </p:sp>
      <p:sp>
        <p:nvSpPr>
          <p:cNvPr id="7" name="Content Placeholder 6"/>
          <p:cNvSpPr>
            <a:spLocks noGrp="1"/>
          </p:cNvSpPr>
          <p:nvPr>
            <p:ph type="body" idx="1"/>
          </p:nvPr>
        </p:nvSpPr>
        <p:spPr>
          <a:xfrm>
            <a:off x="496857" y="1092383"/>
            <a:ext cx="8565863" cy="3200400"/>
          </a:xfrm>
        </p:spPr>
        <p:txBody>
          <a:bodyPr/>
          <a:lstStyle/>
          <a:p>
            <a:pPr marL="118110" indent="0">
              <a:buNone/>
            </a:pPr>
            <a:r>
              <a:rPr lang="en-US" sz="2800" u="sng" dirty="0">
                <a:solidFill>
                  <a:schemeClr val="bg2"/>
                </a:solidFill>
              </a:rPr>
              <a:t>According to DHS, Certifications Verify that:</a:t>
            </a:r>
          </a:p>
          <a:p>
            <a:pPr>
              <a:spcBef>
                <a:spcPts val="0"/>
              </a:spcBef>
              <a:buFont typeface="Wingdings" panose="05000000000000000000" pitchFamily="2" charset="2"/>
              <a:buChar char="q"/>
            </a:pPr>
            <a:endParaRPr lang="en-US" sz="500" dirty="0">
              <a:solidFill>
                <a:schemeClr val="bg2"/>
              </a:solidFill>
            </a:endParaRPr>
          </a:p>
          <a:p>
            <a:pPr>
              <a:spcBef>
                <a:spcPts val="0"/>
              </a:spcBef>
              <a:buFont typeface="Wingdings" panose="05000000000000000000" pitchFamily="2" charset="2"/>
              <a:buChar char="q"/>
            </a:pPr>
            <a:r>
              <a:rPr lang="en-US" sz="2800" dirty="0">
                <a:solidFill>
                  <a:schemeClr val="bg2"/>
                </a:solidFill>
              </a:rPr>
              <a:t>Certifier believes the applicant is a victim of a qualifying criminal activity</a:t>
            </a:r>
          </a:p>
          <a:p>
            <a:pPr>
              <a:spcBef>
                <a:spcPts val="0"/>
              </a:spcBef>
              <a:buFont typeface="Wingdings" panose="05000000000000000000" pitchFamily="2" charset="2"/>
              <a:buChar char="q"/>
            </a:pPr>
            <a:endParaRPr lang="en-US" sz="500" dirty="0">
              <a:solidFill>
                <a:schemeClr val="bg2"/>
              </a:solidFill>
            </a:endParaRPr>
          </a:p>
          <a:p>
            <a:pPr>
              <a:lnSpc>
                <a:spcPct val="150000"/>
              </a:lnSpc>
              <a:spcBef>
                <a:spcPts val="0"/>
              </a:spcBef>
              <a:buFont typeface="Wingdings" panose="05000000000000000000" pitchFamily="2" charset="2"/>
              <a:buChar char="q"/>
            </a:pPr>
            <a:r>
              <a:rPr lang="en-US" sz="2800" dirty="0">
                <a:solidFill>
                  <a:schemeClr val="bg2"/>
                </a:solidFill>
              </a:rPr>
              <a:t>Victim had knowledge of the criminal activity </a:t>
            </a:r>
          </a:p>
          <a:p>
            <a:pPr>
              <a:lnSpc>
                <a:spcPct val="150000"/>
              </a:lnSpc>
              <a:buFont typeface="Wingdings" panose="05000000000000000000" pitchFamily="2" charset="2"/>
              <a:buChar char="q"/>
            </a:pPr>
            <a:endParaRPr lang="en-US" sz="500" dirty="0">
              <a:solidFill>
                <a:schemeClr val="bg2"/>
              </a:solidFill>
            </a:endParaRPr>
          </a:p>
          <a:p>
            <a:pPr>
              <a:buFont typeface="Wingdings" panose="05000000000000000000" pitchFamily="2" charset="2"/>
              <a:buChar char="q"/>
            </a:pPr>
            <a:r>
              <a:rPr lang="en-US" sz="2800" dirty="0">
                <a:solidFill>
                  <a:schemeClr val="bg2"/>
                </a:solidFill>
              </a:rPr>
              <a:t>Victim was, is, </a:t>
            </a:r>
            <a:r>
              <a:rPr lang="en-US" sz="2800" b="1" u="sng" dirty="0">
                <a:solidFill>
                  <a:schemeClr val="bg2"/>
                </a:solidFill>
              </a:rPr>
              <a:t>or</a:t>
            </a:r>
            <a:r>
              <a:rPr lang="en-US" sz="2800" dirty="0">
                <a:solidFill>
                  <a:schemeClr val="bg2"/>
                </a:solidFill>
              </a:rPr>
              <a:t> is likely to be helpful in the detection, investigation, prosecution, conviction or sentencing</a:t>
            </a:r>
          </a:p>
        </p:txBody>
      </p:sp>
    </p:spTree>
    <p:extLst>
      <p:ext uri="{BB962C8B-B14F-4D97-AF65-F5344CB8AC3E}">
        <p14:creationId xmlns:p14="http://schemas.microsoft.com/office/powerpoint/2010/main" xmlns="" val="347166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54"/>
          <p:cNvSpPr txBox="1">
            <a:spLocks noGrp="1"/>
          </p:cNvSpPr>
          <p:nvPr>
            <p:ph type="sldNum" idx="12"/>
          </p:nvPr>
        </p:nvSpPr>
        <p:spPr>
          <a:xfrm>
            <a:off x="8472458" y="3497413"/>
            <a:ext cx="548700" cy="295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Cambria"/>
                <a:ea typeface="Cambria"/>
                <a:cs typeface="Cambria"/>
                <a:sym typeface="Cambria"/>
              </a:rPr>
              <a:t> </a:t>
            </a: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36</a:t>
            </a:fld>
            <a:endParaRPr sz="1200">
              <a:solidFill>
                <a:schemeClr val="lt1"/>
              </a:solidFill>
              <a:latin typeface="Cambria"/>
              <a:ea typeface="Cambria"/>
              <a:cs typeface="Cambria"/>
              <a:sym typeface="Cambria"/>
            </a:endParaRPr>
          </a:p>
        </p:txBody>
      </p:sp>
      <p:sp>
        <p:nvSpPr>
          <p:cNvPr id="390" name="Google Shape;390;p54"/>
          <p:cNvSpPr txBox="1">
            <a:spLocks noGrp="1"/>
          </p:cNvSpPr>
          <p:nvPr>
            <p:ph type="ftr" idx="4294967295"/>
          </p:nvPr>
        </p:nvSpPr>
        <p:spPr>
          <a:xfrm>
            <a:off x="0" y="4767263"/>
            <a:ext cx="39624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Judicial Training Network</a:t>
            </a:r>
            <a:endParaRPr sz="1200">
              <a:solidFill>
                <a:schemeClr val="lt1"/>
              </a:solidFill>
              <a:latin typeface="Cambria"/>
              <a:ea typeface="Cambria"/>
              <a:cs typeface="Cambria"/>
              <a:sym typeface="Cambria"/>
            </a:endParaRPr>
          </a:p>
        </p:txBody>
      </p:sp>
      <p:sp>
        <p:nvSpPr>
          <p:cNvPr id="392" name="Google Shape;392;p54"/>
          <p:cNvSpPr txBox="1">
            <a:spLocks noGrp="1"/>
          </p:cNvSpPr>
          <p:nvPr>
            <p:ph type="body" idx="4294967295"/>
          </p:nvPr>
        </p:nvSpPr>
        <p:spPr>
          <a:xfrm>
            <a:off x="484940" y="1100960"/>
            <a:ext cx="8810625" cy="3200400"/>
          </a:xfrm>
          <a:prstGeom prst="rect">
            <a:avLst/>
          </a:prstGeom>
          <a:noFill/>
          <a:ln>
            <a:noFill/>
          </a:ln>
        </p:spPr>
        <p:txBody>
          <a:bodyPr spcFirstLastPara="1" wrap="square" lIns="91425" tIns="45700" rIns="91425" bIns="45700" anchor="t" anchorCtr="0">
            <a:noAutofit/>
          </a:bodyPr>
          <a:lstStyle/>
          <a:p>
            <a:pPr marL="342900" marR="0" lvl="0" indent="-352044" algn="l" rtl="0">
              <a:spcBef>
                <a:spcPts val="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Victim reports a crime and there’s no further investigation</a:t>
            </a:r>
            <a:endParaRPr sz="2200" b="0" i="0" u="none" strike="noStrike" cap="none" dirty="0">
              <a:solidFill>
                <a:schemeClr val="bg2"/>
              </a:solidFill>
              <a:ea typeface="Cambria"/>
              <a:cs typeface="Cambria"/>
              <a:sym typeface="Cambria"/>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Report is of past crime that the victim did not report at the time</a:t>
            </a:r>
            <a:endParaRPr sz="2200" dirty="0">
              <a:solidFill>
                <a:schemeClr val="bg2"/>
              </a:solidFill>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Perpetrator absconds or is deported</a:t>
            </a:r>
            <a:endParaRPr sz="2200" b="0" i="0" u="none" strike="noStrike" cap="none" dirty="0">
              <a:solidFill>
                <a:schemeClr val="bg2"/>
              </a:solidFill>
              <a:ea typeface="Cambria"/>
              <a:cs typeface="Cambria"/>
              <a:sym typeface="Cambria"/>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Perpetrator is being prosecuted for a different crime</a:t>
            </a:r>
            <a:endParaRPr sz="2200" b="0" i="0" u="none" strike="noStrike" cap="none" dirty="0">
              <a:solidFill>
                <a:schemeClr val="bg2"/>
              </a:solidFill>
              <a:ea typeface="Cambria"/>
              <a:cs typeface="Cambria"/>
              <a:sym typeface="Cambria"/>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Victim is not needed as a witness</a:t>
            </a:r>
            <a:endParaRPr sz="2200" b="0" i="0" u="none" strike="noStrike" cap="none" dirty="0">
              <a:solidFill>
                <a:schemeClr val="bg2"/>
              </a:solidFill>
              <a:ea typeface="Cambria"/>
              <a:cs typeface="Cambria"/>
              <a:sym typeface="Cambria"/>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Victim is dead (indirect victim is applying) </a:t>
            </a:r>
            <a:endParaRPr sz="2200" b="0" i="0" u="none" strike="noStrike" cap="none" dirty="0">
              <a:solidFill>
                <a:schemeClr val="bg2"/>
              </a:solidFill>
              <a:ea typeface="Cambria"/>
              <a:cs typeface="Cambria"/>
              <a:sym typeface="Cambria"/>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Perpetrator is dead</a:t>
            </a:r>
            <a:endParaRPr sz="2200" dirty="0">
              <a:solidFill>
                <a:schemeClr val="bg2"/>
              </a:solidFill>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The criminal case did not result in a guilty plea or conviction</a:t>
            </a:r>
            <a:endParaRPr sz="2200" b="0" i="0" u="none" strike="noStrike" cap="none" dirty="0">
              <a:solidFill>
                <a:schemeClr val="bg2"/>
              </a:solidFill>
              <a:ea typeface="Cambria"/>
              <a:cs typeface="Cambria"/>
              <a:sym typeface="Cambria"/>
            </a:endParaRPr>
          </a:p>
          <a:p>
            <a:pPr marL="342900" marR="0" lvl="0" indent="-352044" algn="l" rtl="0">
              <a:spcBef>
                <a:spcPts val="480"/>
              </a:spcBef>
              <a:spcAft>
                <a:spcPts val="0"/>
              </a:spcAft>
              <a:buSzPts val="1800"/>
              <a:buFont typeface="Wingdings" panose="05000000000000000000" pitchFamily="2" charset="2"/>
              <a:buChar char="q"/>
            </a:pPr>
            <a:r>
              <a:rPr lang="en" sz="2200" b="0" i="0" u="none" strike="noStrike" cap="none" dirty="0">
                <a:solidFill>
                  <a:schemeClr val="bg2"/>
                </a:solidFill>
                <a:ea typeface="Cambria"/>
                <a:cs typeface="Cambria"/>
                <a:sym typeface="Cambria"/>
              </a:rPr>
              <a:t>Victim is applying for a civil protection order, but domestic violence is not being criminally prosecuted</a:t>
            </a:r>
            <a:endParaRPr sz="2200" b="0" i="0" u="none" strike="noStrike" cap="none" dirty="0">
              <a:solidFill>
                <a:schemeClr val="bg2"/>
              </a:solidFill>
              <a:ea typeface="Cambria"/>
              <a:cs typeface="Cambria"/>
              <a:sym typeface="Cambria"/>
            </a:endParaRPr>
          </a:p>
        </p:txBody>
      </p:sp>
      <p:sp>
        <p:nvSpPr>
          <p:cNvPr id="393" name="Google Shape;393;p54"/>
          <p:cNvSpPr txBox="1"/>
          <p:nvPr/>
        </p:nvSpPr>
        <p:spPr>
          <a:xfrm>
            <a:off x="646358" y="101600"/>
            <a:ext cx="8487790" cy="723400"/>
          </a:xfrm>
          <a:prstGeom prst="rect">
            <a:avLst/>
          </a:prstGeom>
          <a:noFill/>
          <a:ln>
            <a:noFill/>
          </a:ln>
        </p:spPr>
        <p:txBody>
          <a:bodyPr spcFirstLastPara="1" wrap="square" lIns="91300" tIns="45650" rIns="91300" bIns="45650" anchor="ctr" anchorCtr="0">
            <a:noAutofit/>
          </a:bodyPr>
          <a:lstStyle/>
          <a:p>
            <a:pPr marL="0" marR="0" lvl="0" indent="0" rtl="0">
              <a:spcBef>
                <a:spcPts val="0"/>
              </a:spcBef>
              <a:spcAft>
                <a:spcPts val="0"/>
              </a:spcAft>
              <a:buNone/>
            </a:pPr>
            <a:r>
              <a:rPr lang="en" sz="3600" dirty="0">
                <a:solidFill>
                  <a:schemeClr val="bg2"/>
                </a:solidFill>
                <a:latin typeface="Questrial"/>
                <a:ea typeface="Cambria"/>
                <a:cs typeface="Cambria"/>
                <a:sym typeface="Cambria"/>
              </a:rPr>
              <a:t>Helpfulness Requirement Met </a:t>
            </a:r>
            <a:r>
              <a:rPr lang="en" sz="3600" i="1" dirty="0">
                <a:solidFill>
                  <a:schemeClr val="bg2"/>
                </a:solidFill>
                <a:latin typeface="Questrial"/>
                <a:ea typeface="Cambria"/>
                <a:cs typeface="Cambria"/>
                <a:sym typeface="Cambria"/>
              </a:rPr>
              <a:t>Even</a:t>
            </a:r>
            <a:r>
              <a:rPr lang="en" sz="3600" dirty="0">
                <a:solidFill>
                  <a:schemeClr val="bg2"/>
                </a:solidFill>
                <a:latin typeface="Questrial"/>
                <a:ea typeface="Cambria"/>
                <a:cs typeface="Cambria"/>
                <a:sym typeface="Cambria"/>
              </a:rPr>
              <a:t> When</a:t>
            </a:r>
            <a:r>
              <a:rPr lang="en" sz="3600" dirty="0">
                <a:solidFill>
                  <a:schemeClr val="bg2"/>
                </a:solidFill>
                <a:latin typeface="Questrial"/>
                <a:sym typeface="Arial"/>
              </a:rPr>
              <a:t>:</a:t>
            </a:r>
            <a:endParaRPr sz="3600" dirty="0">
              <a:solidFill>
                <a:schemeClr val="bg2"/>
              </a:solidFill>
              <a:latin typeface="Quest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anim calcmode="lin" valueType="num">
                                      <p:cBhvr additive="base">
                                        <p:cTn id="7" dur="500"/>
                                        <p:tgtEl>
                                          <p:spTgt spid="39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92">
                                            <p:txEl>
                                              <p:pRg st="1" end="1"/>
                                            </p:txEl>
                                          </p:spTgt>
                                        </p:tgtEl>
                                        <p:attrNameLst>
                                          <p:attrName>style.visibility</p:attrName>
                                        </p:attrNameLst>
                                      </p:cBhvr>
                                      <p:to>
                                        <p:strVal val="visible"/>
                                      </p:to>
                                    </p:set>
                                    <p:anim calcmode="lin" valueType="num">
                                      <p:cBhvr additive="base">
                                        <p:cTn id="10" dur="500"/>
                                        <p:tgtEl>
                                          <p:spTgt spid="39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392">
                                            <p:txEl>
                                              <p:pRg st="2" end="2"/>
                                            </p:txEl>
                                          </p:spTgt>
                                        </p:tgtEl>
                                        <p:attrNameLst>
                                          <p:attrName>style.visibility</p:attrName>
                                        </p:attrNameLst>
                                      </p:cBhvr>
                                      <p:to>
                                        <p:strVal val="visible"/>
                                      </p:to>
                                    </p:set>
                                    <p:anim calcmode="lin" valueType="num">
                                      <p:cBhvr additive="base">
                                        <p:cTn id="13" dur="500"/>
                                        <p:tgtEl>
                                          <p:spTgt spid="39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92">
                                            <p:txEl>
                                              <p:pRg st="3" end="3"/>
                                            </p:txEl>
                                          </p:spTgt>
                                        </p:tgtEl>
                                        <p:attrNameLst>
                                          <p:attrName>style.visibility</p:attrName>
                                        </p:attrNameLst>
                                      </p:cBhvr>
                                      <p:to>
                                        <p:strVal val="visible"/>
                                      </p:to>
                                    </p:set>
                                    <p:anim calcmode="lin" valueType="num">
                                      <p:cBhvr additive="base">
                                        <p:cTn id="16" dur="500"/>
                                        <p:tgtEl>
                                          <p:spTgt spid="392">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392">
                                            <p:txEl>
                                              <p:pRg st="4" end="4"/>
                                            </p:txEl>
                                          </p:spTgt>
                                        </p:tgtEl>
                                        <p:attrNameLst>
                                          <p:attrName>style.visibility</p:attrName>
                                        </p:attrNameLst>
                                      </p:cBhvr>
                                      <p:to>
                                        <p:strVal val="visible"/>
                                      </p:to>
                                    </p:set>
                                    <p:anim calcmode="lin" valueType="num">
                                      <p:cBhvr additive="base">
                                        <p:cTn id="19" dur="500"/>
                                        <p:tgtEl>
                                          <p:spTgt spid="392">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392">
                                            <p:txEl>
                                              <p:pRg st="5" end="5"/>
                                            </p:txEl>
                                          </p:spTgt>
                                        </p:tgtEl>
                                        <p:attrNameLst>
                                          <p:attrName>style.visibility</p:attrName>
                                        </p:attrNameLst>
                                      </p:cBhvr>
                                      <p:to>
                                        <p:strVal val="visible"/>
                                      </p:to>
                                    </p:set>
                                    <p:anim calcmode="lin" valueType="num">
                                      <p:cBhvr additive="base">
                                        <p:cTn id="22" dur="500"/>
                                        <p:tgtEl>
                                          <p:spTgt spid="392">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392">
                                            <p:txEl>
                                              <p:pRg st="6" end="6"/>
                                            </p:txEl>
                                          </p:spTgt>
                                        </p:tgtEl>
                                        <p:attrNameLst>
                                          <p:attrName>style.visibility</p:attrName>
                                        </p:attrNameLst>
                                      </p:cBhvr>
                                      <p:to>
                                        <p:strVal val="visible"/>
                                      </p:to>
                                    </p:set>
                                    <p:anim calcmode="lin" valueType="num">
                                      <p:cBhvr additive="base">
                                        <p:cTn id="25" dur="500"/>
                                        <p:tgtEl>
                                          <p:spTgt spid="392">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392">
                                            <p:txEl>
                                              <p:pRg st="7" end="7"/>
                                            </p:txEl>
                                          </p:spTgt>
                                        </p:tgtEl>
                                        <p:attrNameLst>
                                          <p:attrName>style.visibility</p:attrName>
                                        </p:attrNameLst>
                                      </p:cBhvr>
                                      <p:to>
                                        <p:strVal val="visible"/>
                                      </p:to>
                                    </p:set>
                                    <p:anim calcmode="lin" valueType="num">
                                      <p:cBhvr additive="base">
                                        <p:cTn id="28" dur="500"/>
                                        <p:tgtEl>
                                          <p:spTgt spid="392">
                                            <p:txEl>
                                              <p:pRg st="7" end="7"/>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392">
                                            <p:txEl>
                                              <p:pRg st="8" end="8"/>
                                            </p:txEl>
                                          </p:spTgt>
                                        </p:tgtEl>
                                        <p:attrNameLst>
                                          <p:attrName>style.visibility</p:attrName>
                                        </p:attrNameLst>
                                      </p:cBhvr>
                                      <p:to>
                                        <p:strVal val="visible"/>
                                      </p:to>
                                    </p:set>
                                    <p:anim calcmode="lin" valueType="num">
                                      <p:cBhvr additive="base">
                                        <p:cTn id="31" dur="500"/>
                                        <p:tgtEl>
                                          <p:spTgt spid="392">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title"/>
          </p:nvPr>
        </p:nvSpPr>
        <p:spPr>
          <a:xfrm>
            <a:off x="533400" y="217822"/>
            <a:ext cx="8610600" cy="571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3600" b="0" i="0" u="none" strike="noStrike" cap="none" dirty="0">
                <a:solidFill>
                  <a:schemeClr val="bg2"/>
                </a:solidFill>
                <a:ea typeface="Cambria"/>
                <a:cs typeface="Cambria"/>
                <a:sym typeface="Cambria"/>
              </a:rPr>
              <a:t>Evidence of Helpfulness</a:t>
            </a:r>
            <a:r>
              <a:rPr lang="en" sz="3600" dirty="0">
                <a:solidFill>
                  <a:schemeClr val="bg2"/>
                </a:solidFill>
                <a:ea typeface="Cambria"/>
                <a:cs typeface="Cambria"/>
                <a:sym typeface="Cambria"/>
              </a:rPr>
              <a:t> </a:t>
            </a:r>
            <a:r>
              <a:rPr lang="en" sz="3600" b="0" i="0" u="none" strike="noStrike" cap="none" dirty="0">
                <a:solidFill>
                  <a:schemeClr val="bg2"/>
                </a:solidFill>
                <a:ea typeface="Cambria"/>
                <a:cs typeface="Cambria"/>
                <a:sym typeface="Cambria"/>
              </a:rPr>
              <a:t>in Family/ Civil Case</a:t>
            </a:r>
            <a:r>
              <a:rPr lang="en-US" sz="3600" b="0" i="0" u="none" strike="noStrike" cap="none" dirty="0">
                <a:solidFill>
                  <a:schemeClr val="bg2"/>
                </a:solidFill>
                <a:ea typeface="Cambria"/>
                <a:cs typeface="Cambria"/>
                <a:sym typeface="Cambria"/>
              </a:rPr>
              <a:t>s</a:t>
            </a:r>
            <a:endParaRPr sz="3600" dirty="0">
              <a:solidFill>
                <a:schemeClr val="bg2"/>
              </a:solidFill>
            </a:endParaRPr>
          </a:p>
        </p:txBody>
      </p:sp>
      <p:sp>
        <p:nvSpPr>
          <p:cNvPr id="400" name="Google Shape;400;p55"/>
          <p:cNvSpPr txBox="1">
            <a:spLocks noGrp="1"/>
          </p:cNvSpPr>
          <p:nvPr>
            <p:ph type="body" idx="2"/>
          </p:nvPr>
        </p:nvSpPr>
        <p:spPr>
          <a:xfrm>
            <a:off x="533400" y="1212056"/>
            <a:ext cx="8305800" cy="353139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SzPct val="83000"/>
              <a:buFont typeface="Wingdings" panose="05000000000000000000" pitchFamily="2" charset="2"/>
              <a:buChar char="q"/>
            </a:pPr>
            <a:r>
              <a:rPr lang="en" sz="2200" b="0" i="0" u="none" strike="noStrike" cap="none" dirty="0">
                <a:solidFill>
                  <a:schemeClr val="bg2"/>
                </a:solidFill>
                <a:ea typeface="Cambria"/>
                <a:cs typeface="Cambria"/>
                <a:sym typeface="Cambria"/>
              </a:rPr>
              <a:t>Filed and/ or appeared at hearing for full protection order</a:t>
            </a:r>
          </a:p>
          <a:p>
            <a:pPr marL="342900" marR="0" lvl="0" indent="-342900" algn="l" rtl="0">
              <a:lnSpc>
                <a:spcPct val="150000"/>
              </a:lnSpc>
              <a:spcBef>
                <a:spcPts val="0"/>
              </a:spcBef>
              <a:spcAft>
                <a:spcPts val="0"/>
              </a:spcAft>
              <a:buSzPct val="83000"/>
              <a:buFont typeface="Wingdings" panose="05000000000000000000" pitchFamily="2" charset="2"/>
              <a:buChar char="q"/>
            </a:pPr>
            <a:endParaRPr sz="500" dirty="0">
              <a:solidFill>
                <a:schemeClr val="bg2"/>
              </a:solidFill>
            </a:endParaRPr>
          </a:p>
          <a:p>
            <a:pPr marL="342900" marR="0" lvl="0" indent="-342900" algn="l" rtl="0">
              <a:spcBef>
                <a:spcPts val="480"/>
              </a:spcBef>
              <a:spcAft>
                <a:spcPts val="0"/>
              </a:spcAft>
              <a:buSzPct val="83000"/>
              <a:buFont typeface="Wingdings" panose="05000000000000000000" pitchFamily="2" charset="2"/>
              <a:buChar char="q"/>
            </a:pPr>
            <a:r>
              <a:rPr lang="en" sz="2200" b="0" i="0" u="none" strike="noStrike" cap="none" dirty="0">
                <a:solidFill>
                  <a:schemeClr val="bg2"/>
                </a:solidFill>
                <a:ea typeface="Cambria"/>
                <a:cs typeface="Cambria"/>
                <a:sym typeface="Cambria"/>
              </a:rPr>
              <a:t>Plead and or testified about abuse or sexual assault in a court case (e.g. protection order, divorce, custody, small claims, housing, employment) </a:t>
            </a:r>
          </a:p>
          <a:p>
            <a:pPr marL="342900" marR="0" lvl="0" indent="-342900" algn="l" rtl="0">
              <a:spcBef>
                <a:spcPts val="480"/>
              </a:spcBef>
              <a:spcAft>
                <a:spcPts val="0"/>
              </a:spcAft>
              <a:buSzPct val="83000"/>
              <a:buFont typeface="Wingdings" panose="05000000000000000000" pitchFamily="2" charset="2"/>
              <a:buChar char="q"/>
            </a:pPr>
            <a:endParaRPr sz="500" dirty="0">
              <a:solidFill>
                <a:schemeClr val="bg2"/>
              </a:solidFill>
            </a:endParaRPr>
          </a:p>
          <a:p>
            <a:pPr marL="342900" marR="0" lvl="0" indent="-342900" algn="l" rtl="0">
              <a:spcBef>
                <a:spcPts val="480"/>
              </a:spcBef>
              <a:spcAft>
                <a:spcPts val="0"/>
              </a:spcAft>
              <a:buSzPct val="83000"/>
              <a:buFont typeface="Wingdings" panose="05000000000000000000" pitchFamily="2" charset="2"/>
              <a:buChar char="q"/>
            </a:pPr>
            <a:r>
              <a:rPr lang="en" sz="2200" b="0" i="0" u="none" strike="noStrike" cap="none" dirty="0">
                <a:solidFill>
                  <a:schemeClr val="bg2"/>
                </a:solidFill>
                <a:ea typeface="Cambria"/>
                <a:cs typeface="Cambria"/>
                <a:sym typeface="Cambria"/>
              </a:rPr>
              <a:t>Evidence in case that victim called the police, made a police report, cooperated in a criminal investigation</a:t>
            </a:r>
          </a:p>
          <a:p>
            <a:pPr marL="342900" marR="0" lvl="0" indent="-342900" algn="l" rtl="0">
              <a:spcBef>
                <a:spcPts val="480"/>
              </a:spcBef>
              <a:spcAft>
                <a:spcPts val="0"/>
              </a:spcAft>
              <a:buSzPct val="83000"/>
              <a:buFont typeface="Wingdings" panose="05000000000000000000" pitchFamily="2" charset="2"/>
              <a:buChar char="q"/>
            </a:pPr>
            <a:endParaRPr sz="500" b="0" i="0" u="none" strike="noStrike" cap="none" dirty="0">
              <a:solidFill>
                <a:schemeClr val="bg2"/>
              </a:solidFill>
              <a:ea typeface="Cambria"/>
              <a:cs typeface="Cambria"/>
              <a:sym typeface="Cambria"/>
            </a:endParaRPr>
          </a:p>
          <a:p>
            <a:pPr marL="342900" marR="0" lvl="0" indent="-342900" algn="l" rtl="0">
              <a:spcBef>
                <a:spcPts val="480"/>
              </a:spcBef>
              <a:spcAft>
                <a:spcPts val="0"/>
              </a:spcAft>
              <a:buSzPct val="83000"/>
              <a:buFont typeface="Wingdings" panose="05000000000000000000" pitchFamily="2" charset="2"/>
              <a:buChar char="q"/>
            </a:pPr>
            <a:r>
              <a:rPr lang="en" sz="2200" b="0" i="0" u="none" strike="noStrike" cap="none" dirty="0">
                <a:solidFill>
                  <a:schemeClr val="bg2"/>
                </a:solidFill>
                <a:ea typeface="Cambria"/>
                <a:cs typeface="Cambria"/>
                <a:sym typeface="Cambria"/>
              </a:rPr>
              <a:t>Serving the perpetrator with notice of case with underlying abuse facts</a:t>
            </a:r>
            <a:endParaRPr sz="2200" dirty="0">
              <a:solidFill>
                <a:schemeClr val="bg2"/>
              </a:solidFill>
            </a:endParaRPr>
          </a:p>
        </p:txBody>
      </p:sp>
      <p:sp>
        <p:nvSpPr>
          <p:cNvPr id="401" name="Google Shape;401;p55"/>
          <p:cNvSpPr txBox="1">
            <a:spLocks noGrp="1"/>
          </p:cNvSpPr>
          <p:nvPr>
            <p:ph type="ftr" idx="11"/>
          </p:nvPr>
        </p:nvSpPr>
        <p:spPr>
          <a:xfrm>
            <a:off x="2667000" y="4737371"/>
            <a:ext cx="4038600"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Judicial Training Network</a:t>
            </a:r>
            <a:endParaRPr sz="1200">
              <a:solidFill>
                <a:schemeClr val="lt1"/>
              </a:solidFill>
              <a:latin typeface="Cambria"/>
              <a:ea typeface="Cambria"/>
              <a:cs typeface="Cambria"/>
              <a:sym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2572634-27A2-4B08-98F6-C7D44D4C6B12}"/>
              </a:ext>
            </a:extLst>
          </p:cNvPr>
          <p:cNvSpPr/>
          <p:nvPr/>
        </p:nvSpPr>
        <p:spPr>
          <a:xfrm>
            <a:off x="1371600" y="1918443"/>
            <a:ext cx="7772400" cy="723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3FA9A84D-D9B6-48FC-ACE3-3D97EDE63E0D}"/>
              </a:ext>
            </a:extLst>
          </p:cNvPr>
          <p:cNvSpPr>
            <a:spLocks noGrp="1"/>
          </p:cNvSpPr>
          <p:nvPr>
            <p:ph type="body" idx="1"/>
          </p:nvPr>
        </p:nvSpPr>
        <p:spPr>
          <a:xfrm>
            <a:off x="1371600" y="2915356"/>
            <a:ext cx="7123113" cy="1254919"/>
          </a:xfrm>
        </p:spPr>
        <p:txBody>
          <a:bodyPr/>
          <a:lstStyle/>
          <a:p>
            <a:r>
              <a:rPr lang="en-US" altLang="en-US" dirty="0"/>
              <a:t>Humanitarian protection that provides a path to lawful permanent residency for children</a:t>
            </a:r>
          </a:p>
          <a:p>
            <a:endParaRPr lang="en-US" dirty="0"/>
          </a:p>
        </p:txBody>
      </p:sp>
      <p:sp>
        <p:nvSpPr>
          <p:cNvPr id="3" name="Title 2">
            <a:extLst>
              <a:ext uri="{FF2B5EF4-FFF2-40B4-BE49-F238E27FC236}">
                <a16:creationId xmlns:a16="http://schemas.microsoft.com/office/drawing/2014/main" xmlns="" id="{F8605011-2A82-471E-84D9-08D2888D6E98}"/>
              </a:ext>
            </a:extLst>
          </p:cNvPr>
          <p:cNvSpPr>
            <a:spLocks noGrp="1"/>
          </p:cNvSpPr>
          <p:nvPr>
            <p:ph type="title"/>
          </p:nvPr>
        </p:nvSpPr>
        <p:spPr>
          <a:xfrm>
            <a:off x="1371600" y="1200150"/>
            <a:ext cx="7620000" cy="1371600"/>
          </a:xfrm>
        </p:spPr>
        <p:txBody>
          <a:bodyPr/>
          <a:lstStyle/>
          <a:p>
            <a:pPr algn="ctr"/>
            <a:r>
              <a:rPr lang="en-US" sz="4000" dirty="0"/>
              <a:t>Judges and </a:t>
            </a:r>
            <a:br>
              <a:rPr lang="en-US" sz="4000" dirty="0"/>
            </a:br>
            <a:r>
              <a:rPr lang="en-US" sz="4000" dirty="0"/>
              <a:t>Special Immigrant Juvenile Status</a:t>
            </a:r>
          </a:p>
        </p:txBody>
      </p:sp>
    </p:spTree>
    <p:extLst>
      <p:ext uri="{BB962C8B-B14F-4D97-AF65-F5344CB8AC3E}">
        <p14:creationId xmlns:p14="http://schemas.microsoft.com/office/powerpoint/2010/main" xmlns="" val="16066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DFD3A-3635-4768-8E42-00033246AF70}"/>
              </a:ext>
            </a:extLst>
          </p:cNvPr>
          <p:cNvSpPr>
            <a:spLocks noGrp="1"/>
          </p:cNvSpPr>
          <p:nvPr>
            <p:ph type="title"/>
          </p:nvPr>
        </p:nvSpPr>
        <p:spPr>
          <a:xfrm>
            <a:off x="612648" y="148872"/>
            <a:ext cx="8153400" cy="742950"/>
          </a:xfrm>
        </p:spPr>
        <p:txBody>
          <a:bodyPr/>
          <a:lstStyle/>
          <a:p>
            <a:r>
              <a:rPr lang="en-US" dirty="0"/>
              <a:t>SIJS in the Family Court </a:t>
            </a:r>
          </a:p>
        </p:txBody>
      </p:sp>
      <p:sp>
        <p:nvSpPr>
          <p:cNvPr id="3" name="Text Placeholder 2">
            <a:extLst>
              <a:ext uri="{FF2B5EF4-FFF2-40B4-BE49-F238E27FC236}">
                <a16:creationId xmlns:a16="http://schemas.microsoft.com/office/drawing/2014/main" xmlns="" id="{A24D2DFC-2ADE-471C-B00C-5D71EEB242F4}"/>
              </a:ext>
            </a:extLst>
          </p:cNvPr>
          <p:cNvSpPr>
            <a:spLocks noGrp="1"/>
          </p:cNvSpPr>
          <p:nvPr>
            <p:ph type="body" idx="1"/>
          </p:nvPr>
        </p:nvSpPr>
        <p:spPr>
          <a:xfrm>
            <a:off x="612648" y="1061926"/>
            <a:ext cx="8153400" cy="3371850"/>
          </a:xfrm>
        </p:spPr>
        <p:txBody>
          <a:bodyPr/>
          <a:lstStyle/>
          <a:p>
            <a:pPr>
              <a:buFont typeface="Wingdings" panose="05000000000000000000" pitchFamily="2" charset="2"/>
              <a:buChar char="q"/>
            </a:pPr>
            <a:r>
              <a:rPr lang="en-US" sz="2200" dirty="0">
                <a:solidFill>
                  <a:schemeClr val="bg2"/>
                </a:solidFill>
              </a:rPr>
              <a:t>Congressional Design: </a:t>
            </a:r>
          </a:p>
          <a:p>
            <a:pPr lvl="1">
              <a:buFont typeface="Wingdings" panose="05000000000000000000" pitchFamily="2" charset="2"/>
              <a:buChar char="q"/>
            </a:pPr>
            <a:r>
              <a:rPr lang="en-US" sz="1800" dirty="0">
                <a:solidFill>
                  <a:schemeClr val="bg2"/>
                </a:solidFill>
              </a:rPr>
              <a:t>In its creation in 1990, Congress wanted findings of child abuse, neglect, abandonment, and best interests made by child welfare experts – have judges of “Juvenile Courts” apply their states’ laws </a:t>
            </a:r>
          </a:p>
          <a:p>
            <a:pPr lvl="1">
              <a:buFont typeface="Wingdings" panose="05000000000000000000" pitchFamily="2" charset="2"/>
              <a:buChar char="q"/>
            </a:pPr>
            <a:r>
              <a:rPr lang="en-US" sz="1800" dirty="0">
                <a:solidFill>
                  <a:schemeClr val="bg2"/>
                </a:solidFill>
              </a:rPr>
              <a:t>Amendments in 1993 and 2008 have kept this important role in place </a:t>
            </a:r>
          </a:p>
          <a:p>
            <a:pPr>
              <a:buFont typeface="Wingdings" panose="05000000000000000000" pitchFamily="2" charset="2"/>
              <a:buChar char="q"/>
            </a:pPr>
            <a:r>
              <a:rPr lang="en-US" sz="2200" dirty="0">
                <a:solidFill>
                  <a:schemeClr val="bg2"/>
                </a:solidFill>
              </a:rPr>
              <a:t>DCSC Family Court is a “Juvenile Court” authorized to make SIJS findings </a:t>
            </a:r>
          </a:p>
          <a:p>
            <a:pPr lvl="1">
              <a:buFont typeface="Wingdings" panose="05000000000000000000" pitchFamily="2" charset="2"/>
              <a:buChar char="q"/>
            </a:pPr>
            <a:r>
              <a:rPr lang="en-US" sz="1600" u="sng" dirty="0">
                <a:solidFill>
                  <a:schemeClr val="bg2"/>
                </a:solidFill>
              </a:rPr>
              <a:t>In re C.G.H.</a:t>
            </a:r>
            <a:r>
              <a:rPr lang="en-US" sz="1600" dirty="0">
                <a:solidFill>
                  <a:schemeClr val="bg2"/>
                </a:solidFill>
              </a:rPr>
              <a:t>, 75 A.3d 166 (D.C. 2013) </a:t>
            </a:r>
            <a:r>
              <a:rPr lang="pt-BR" sz="1600" dirty="0">
                <a:solidFill>
                  <a:schemeClr val="bg2"/>
                </a:solidFill>
              </a:rPr>
              <a:t> </a:t>
            </a:r>
          </a:p>
          <a:p>
            <a:pPr marL="463550" lvl="1" indent="-350838">
              <a:buClr>
                <a:schemeClr val="accent2"/>
              </a:buClr>
              <a:buFont typeface="Wingdings" panose="05000000000000000000" pitchFamily="2" charset="2"/>
              <a:buChar char="q"/>
            </a:pPr>
            <a:r>
              <a:rPr lang="en-US" sz="2200" dirty="0">
                <a:solidFill>
                  <a:schemeClr val="bg2"/>
                </a:solidFill>
              </a:rPr>
              <a:t>Children eligible for SIJS come before the Family Court in: </a:t>
            </a:r>
          </a:p>
          <a:p>
            <a:pPr lvl="1">
              <a:buFont typeface="Wingdings" panose="05000000000000000000" pitchFamily="2" charset="2"/>
              <a:buChar char="q"/>
            </a:pPr>
            <a:r>
              <a:rPr lang="en-US" sz="1800" dirty="0">
                <a:solidFill>
                  <a:schemeClr val="bg2"/>
                </a:solidFill>
              </a:rPr>
              <a:t>DR Proceedings: Caretaker asking for custody </a:t>
            </a:r>
          </a:p>
          <a:p>
            <a:pPr lvl="1">
              <a:buFont typeface="Wingdings" panose="05000000000000000000" pitchFamily="2" charset="2"/>
              <a:buChar char="q"/>
            </a:pPr>
            <a:r>
              <a:rPr lang="en-US" sz="1800" dirty="0">
                <a:solidFill>
                  <a:schemeClr val="bg2"/>
                </a:solidFill>
              </a:rPr>
              <a:t>NEG proceeding </a:t>
            </a:r>
          </a:p>
          <a:p>
            <a:endParaRPr lang="en-US" dirty="0"/>
          </a:p>
        </p:txBody>
      </p:sp>
    </p:spTree>
    <p:extLst>
      <p:ext uri="{BB962C8B-B14F-4D97-AF65-F5344CB8AC3E}">
        <p14:creationId xmlns:p14="http://schemas.microsoft.com/office/powerpoint/2010/main" xmlns="" val="101789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400" b="0" i="0" u="none" strike="noStrike" cap="none" dirty="0">
                <a:solidFill>
                  <a:schemeClr val="dk2"/>
                </a:solidFill>
                <a:latin typeface="Questrial"/>
                <a:ea typeface="Questrial"/>
                <a:cs typeface="Questrial"/>
                <a:sym typeface="Questrial"/>
              </a:rPr>
              <a:t>Hypo – </a:t>
            </a:r>
            <a:r>
              <a:rPr lang="en" dirty="0"/>
              <a:t>Clara </a:t>
            </a:r>
            <a:endParaRPr sz="4400" b="0" i="0" u="none" strike="noStrike" cap="none" dirty="0">
              <a:solidFill>
                <a:schemeClr val="dk2"/>
              </a:solidFill>
              <a:latin typeface="Questrial"/>
              <a:ea typeface="Questrial"/>
              <a:cs typeface="Questrial"/>
              <a:sym typeface="Questrial"/>
            </a:endParaRPr>
          </a:p>
        </p:txBody>
      </p:sp>
      <p:sp>
        <p:nvSpPr>
          <p:cNvPr id="211" name="Google Shape;211;p36"/>
          <p:cNvSpPr txBox="1">
            <a:spLocks noGrp="1"/>
          </p:cNvSpPr>
          <p:nvPr>
            <p:ph type="body" idx="1"/>
          </p:nvPr>
        </p:nvSpPr>
        <p:spPr>
          <a:xfrm>
            <a:off x="612648" y="1121128"/>
            <a:ext cx="8153400" cy="3371850"/>
          </a:xfrm>
          <a:prstGeom prst="rect">
            <a:avLst/>
          </a:prstGeom>
          <a:noFill/>
          <a:ln>
            <a:noFill/>
          </a:ln>
        </p:spPr>
        <p:txBody>
          <a:bodyPr spcFirstLastPara="1" wrap="square" lIns="91425" tIns="45700" rIns="91425" bIns="45700" anchor="t" anchorCtr="0">
            <a:noAutofit/>
          </a:bodyPr>
          <a:lstStyle/>
          <a:p>
            <a:pPr marL="320040" marR="0" lvl="0" indent="-332740" algn="l" rtl="0">
              <a:spcBef>
                <a:spcPts val="0"/>
              </a:spcBef>
              <a:spcAft>
                <a:spcPts val="0"/>
              </a:spcAft>
              <a:buClr>
                <a:schemeClr val="accent2"/>
              </a:buClr>
              <a:buSzPts val="1400"/>
              <a:buFont typeface="Wingdings" panose="05000000000000000000" pitchFamily="2" charset="2"/>
              <a:buChar char="q"/>
            </a:pPr>
            <a:r>
              <a:rPr lang="en" sz="1800" dirty="0">
                <a:solidFill>
                  <a:schemeClr val="bg2"/>
                </a:solidFill>
              </a:rPr>
              <a:t>Clara </a:t>
            </a:r>
            <a:r>
              <a:rPr lang="en" sz="1800" b="0" i="0" u="none" strike="noStrike" cap="none" dirty="0">
                <a:solidFill>
                  <a:schemeClr val="bg2"/>
                </a:solidFill>
                <a:latin typeface="Questrial"/>
                <a:ea typeface="Questrial"/>
                <a:cs typeface="Questrial"/>
                <a:sym typeface="Questrial"/>
              </a:rPr>
              <a:t>is from El Salvador and came to the U.S. without documentation in 2010 with her daughter </a:t>
            </a:r>
            <a:r>
              <a:rPr lang="en" sz="1800" dirty="0">
                <a:solidFill>
                  <a:schemeClr val="bg2"/>
                </a:solidFill>
              </a:rPr>
              <a:t>Elena</a:t>
            </a:r>
            <a:r>
              <a:rPr lang="en" sz="1800" b="0" i="0" u="none" strike="noStrike" cap="none" dirty="0">
                <a:solidFill>
                  <a:schemeClr val="bg2"/>
                </a:solidFill>
                <a:latin typeface="Questrial"/>
                <a:ea typeface="Questrial"/>
                <a:cs typeface="Questrial"/>
                <a:sym typeface="Questrial"/>
              </a:rPr>
              <a:t>.  She</a:t>
            </a:r>
            <a:r>
              <a:rPr lang="en" sz="1800" dirty="0">
                <a:solidFill>
                  <a:schemeClr val="bg2"/>
                </a:solidFill>
              </a:rPr>
              <a:t> fled </a:t>
            </a:r>
            <a:r>
              <a:rPr lang="en" sz="1800" b="0" i="0" u="none" strike="noStrike" cap="none" dirty="0">
                <a:solidFill>
                  <a:schemeClr val="bg2"/>
                </a:solidFill>
                <a:latin typeface="Questrial"/>
                <a:ea typeface="Questrial"/>
                <a:cs typeface="Questrial"/>
                <a:sym typeface="Questrial"/>
              </a:rPr>
              <a:t>because </a:t>
            </a:r>
            <a:r>
              <a:rPr lang="en" sz="1800" dirty="0">
                <a:solidFill>
                  <a:schemeClr val="bg2"/>
                </a:solidFill>
              </a:rPr>
              <a:t>Elena’s father was physically and sexually abusive.</a:t>
            </a:r>
          </a:p>
          <a:p>
            <a:pPr marL="320040" marR="0" lvl="0" indent="-332740" algn="l" rtl="0">
              <a:spcBef>
                <a:spcPts val="0"/>
              </a:spcBef>
              <a:spcAft>
                <a:spcPts val="0"/>
              </a:spcAft>
              <a:buClr>
                <a:schemeClr val="accent2"/>
              </a:buClr>
              <a:buSzPts val="1400"/>
              <a:buFont typeface="Wingdings" panose="05000000000000000000" pitchFamily="2" charset="2"/>
              <a:buChar char="q"/>
            </a:pPr>
            <a:endParaRPr lang="en" sz="500" dirty="0">
              <a:solidFill>
                <a:schemeClr val="bg2"/>
              </a:solidFill>
            </a:endParaRPr>
          </a:p>
          <a:p>
            <a:pPr marL="320040" marR="0" lvl="0" indent="-332740" algn="l" rtl="0">
              <a:spcBef>
                <a:spcPts val="0"/>
              </a:spcBef>
              <a:spcAft>
                <a:spcPts val="0"/>
              </a:spcAft>
              <a:buClr>
                <a:schemeClr val="accent2"/>
              </a:buClr>
              <a:buSzPts val="1400"/>
              <a:buFont typeface="Wingdings" panose="05000000000000000000" pitchFamily="2" charset="2"/>
              <a:buChar char="q"/>
            </a:pPr>
            <a:endParaRPr sz="500" dirty="0">
              <a:solidFill>
                <a:schemeClr val="bg2"/>
              </a:solidFill>
            </a:endParaRPr>
          </a:p>
          <a:p>
            <a:pPr marL="320040" marR="0" lvl="0" indent="-332740" algn="l" rtl="0">
              <a:spcBef>
                <a:spcPts val="0"/>
              </a:spcBef>
              <a:spcAft>
                <a:spcPts val="0"/>
              </a:spcAft>
              <a:buClr>
                <a:schemeClr val="accent2"/>
              </a:buClr>
              <a:buSzPts val="1400"/>
              <a:buFont typeface="Wingdings" panose="05000000000000000000" pitchFamily="2" charset="2"/>
              <a:buChar char="q"/>
            </a:pPr>
            <a:r>
              <a:rPr lang="en" sz="1800" b="0" i="0" u="none" strike="noStrike" cap="none" dirty="0">
                <a:solidFill>
                  <a:schemeClr val="bg2"/>
                </a:solidFill>
                <a:latin typeface="Questrial"/>
                <a:ea typeface="Questrial"/>
                <a:cs typeface="Questrial"/>
                <a:sym typeface="Questrial"/>
              </a:rPr>
              <a:t>In 2012, she met Simon who was a U.S. citizen.  They fell in love and had a daughter Sara.  Simon promised he would file papers for </a:t>
            </a:r>
            <a:r>
              <a:rPr lang="en" sz="1800" dirty="0">
                <a:solidFill>
                  <a:schemeClr val="bg2"/>
                </a:solidFill>
              </a:rPr>
              <a:t>them. </a:t>
            </a:r>
            <a:endParaRPr sz="1800" b="0" i="0" u="none" strike="noStrike" cap="none" dirty="0">
              <a:solidFill>
                <a:schemeClr val="bg2"/>
              </a:solidFill>
              <a:sym typeface="Questrial"/>
            </a:endParaRPr>
          </a:p>
          <a:p>
            <a:pPr marL="320040" marR="0" lvl="0" indent="-332740" algn="l" rtl="0">
              <a:spcBef>
                <a:spcPts val="700"/>
              </a:spcBef>
              <a:spcAft>
                <a:spcPts val="0"/>
              </a:spcAft>
              <a:buClr>
                <a:schemeClr val="accent2"/>
              </a:buClr>
              <a:buSzPts val="1400"/>
              <a:buFont typeface="Wingdings" panose="05000000000000000000" pitchFamily="2" charset="2"/>
              <a:buChar char="q"/>
            </a:pPr>
            <a:endParaRPr lang="en" sz="500" b="0" i="0" u="none" strike="noStrike" cap="none" dirty="0">
              <a:solidFill>
                <a:schemeClr val="bg2"/>
              </a:solidFill>
              <a:latin typeface="Questrial"/>
              <a:ea typeface="Questrial"/>
              <a:cs typeface="Questrial"/>
              <a:sym typeface="Questrial"/>
            </a:endParaRPr>
          </a:p>
          <a:p>
            <a:pPr marL="320040" marR="0" lvl="0" indent="-332740" algn="l" rtl="0">
              <a:spcBef>
                <a:spcPts val="700"/>
              </a:spcBef>
              <a:spcAft>
                <a:spcPts val="0"/>
              </a:spcAft>
              <a:buClr>
                <a:schemeClr val="accent2"/>
              </a:buClr>
              <a:buSzPts val="1400"/>
              <a:buFont typeface="Wingdings" panose="05000000000000000000" pitchFamily="2" charset="2"/>
              <a:buChar char="q"/>
            </a:pPr>
            <a:r>
              <a:rPr lang="en" sz="1800" b="0" i="0" u="none" strike="noStrike" cap="none" dirty="0">
                <a:solidFill>
                  <a:schemeClr val="bg2"/>
                </a:solidFill>
                <a:latin typeface="Questrial"/>
                <a:ea typeface="Questrial"/>
                <a:cs typeface="Questrial"/>
                <a:sym typeface="Questrial"/>
              </a:rPr>
              <a:t>Simon became physically abusive to </a:t>
            </a:r>
            <a:r>
              <a:rPr lang="en" sz="1800" dirty="0">
                <a:solidFill>
                  <a:schemeClr val="bg2"/>
                </a:solidFill>
              </a:rPr>
              <a:t>Clara</a:t>
            </a:r>
            <a:r>
              <a:rPr lang="en" sz="1800" b="0" i="0" u="none" strike="noStrike" cap="none" dirty="0">
                <a:solidFill>
                  <a:schemeClr val="bg2"/>
                </a:solidFill>
                <a:latin typeface="Questrial"/>
                <a:ea typeface="Questrial"/>
                <a:cs typeface="Questrial"/>
                <a:sym typeface="Questrial"/>
              </a:rPr>
              <a:t> and Elena</a:t>
            </a:r>
            <a:r>
              <a:rPr lang="en" sz="1800" dirty="0">
                <a:solidFill>
                  <a:schemeClr val="bg2"/>
                </a:solidFill>
              </a:rPr>
              <a:t>.  Simon told Elena that she had to work in a store that he managed, but she never got paid.  He told</a:t>
            </a:r>
            <a:r>
              <a:rPr lang="en" sz="1800" b="0" i="0" u="none" strike="noStrike" cap="none" dirty="0">
                <a:solidFill>
                  <a:schemeClr val="bg2"/>
                </a:solidFill>
                <a:latin typeface="Questrial"/>
                <a:ea typeface="Questrial"/>
                <a:cs typeface="Questrial"/>
                <a:sym typeface="Questrial"/>
              </a:rPr>
              <a:t> </a:t>
            </a:r>
            <a:r>
              <a:rPr lang="en" sz="1800" dirty="0">
                <a:solidFill>
                  <a:schemeClr val="bg2"/>
                </a:solidFill>
              </a:rPr>
              <a:t>Clara</a:t>
            </a:r>
            <a:r>
              <a:rPr lang="en" sz="1800" b="0" i="0" u="none" strike="noStrike" cap="none" dirty="0">
                <a:solidFill>
                  <a:schemeClr val="bg2"/>
                </a:solidFill>
                <a:sym typeface="Questrial"/>
              </a:rPr>
              <a:t> that if she called the police he would withdraw the papers and that she would be arrested because she was undocumented and she’d never see Sara again.  </a:t>
            </a:r>
            <a:endParaRPr sz="1800" dirty="0">
              <a:solidFill>
                <a:schemeClr val="bg2"/>
              </a:solidFill>
            </a:endParaRPr>
          </a:p>
          <a:p>
            <a:pPr marL="320040" marR="0" lvl="0" indent="-332740" algn="l" rtl="0">
              <a:spcBef>
                <a:spcPts val="700"/>
              </a:spcBef>
              <a:spcAft>
                <a:spcPts val="0"/>
              </a:spcAft>
              <a:buClr>
                <a:schemeClr val="accent2"/>
              </a:buClr>
              <a:buSzPts val="1400"/>
              <a:buFont typeface="Wingdings" panose="05000000000000000000" pitchFamily="2" charset="2"/>
              <a:buChar char="q"/>
            </a:pPr>
            <a:endParaRPr lang="en" sz="500" b="0" i="0" u="none" strike="noStrike" cap="none" dirty="0">
              <a:solidFill>
                <a:schemeClr val="bg2"/>
              </a:solidFill>
              <a:latin typeface="Questrial"/>
              <a:ea typeface="Questrial"/>
              <a:cs typeface="Questrial"/>
              <a:sym typeface="Questrial"/>
            </a:endParaRPr>
          </a:p>
          <a:p>
            <a:pPr marL="320040" marR="0" lvl="0" indent="-332740" algn="l" rtl="0">
              <a:spcBef>
                <a:spcPts val="700"/>
              </a:spcBef>
              <a:spcAft>
                <a:spcPts val="0"/>
              </a:spcAft>
              <a:buClr>
                <a:schemeClr val="accent2"/>
              </a:buClr>
              <a:buSzPts val="1400"/>
              <a:buFont typeface="Wingdings" panose="05000000000000000000" pitchFamily="2" charset="2"/>
              <a:buChar char="q"/>
            </a:pPr>
            <a:r>
              <a:rPr lang="en" sz="1800" b="0" i="0" u="none" strike="noStrike" cap="none" dirty="0">
                <a:solidFill>
                  <a:schemeClr val="bg2"/>
                </a:solidFill>
                <a:latin typeface="Questrial"/>
                <a:ea typeface="Questrial"/>
                <a:cs typeface="Questrial"/>
                <a:sym typeface="Questrial"/>
              </a:rPr>
              <a:t>After one incident when </a:t>
            </a:r>
            <a:r>
              <a:rPr lang="en" sz="1800" dirty="0">
                <a:solidFill>
                  <a:schemeClr val="bg2"/>
                </a:solidFill>
              </a:rPr>
              <a:t>Simon </a:t>
            </a:r>
            <a:r>
              <a:rPr lang="en" sz="1800" b="0" i="0" u="none" strike="noStrike" cap="none" dirty="0">
                <a:solidFill>
                  <a:schemeClr val="bg2"/>
                </a:solidFill>
                <a:latin typeface="Questrial"/>
                <a:ea typeface="Questrial"/>
                <a:cs typeface="Questrial"/>
                <a:sym typeface="Questrial"/>
              </a:rPr>
              <a:t>cut </a:t>
            </a:r>
            <a:r>
              <a:rPr lang="en" sz="1800" dirty="0">
                <a:solidFill>
                  <a:schemeClr val="bg2"/>
                </a:solidFill>
              </a:rPr>
              <a:t>Elena’s </a:t>
            </a:r>
            <a:r>
              <a:rPr lang="en" sz="1800" b="0" i="0" u="none" strike="noStrike" cap="none" dirty="0">
                <a:solidFill>
                  <a:schemeClr val="bg2"/>
                </a:solidFill>
                <a:latin typeface="Questrial"/>
                <a:ea typeface="Questrial"/>
                <a:cs typeface="Questrial"/>
                <a:sym typeface="Questrial"/>
              </a:rPr>
              <a:t>arm with scissors, </a:t>
            </a:r>
            <a:r>
              <a:rPr lang="en" sz="1800" dirty="0">
                <a:solidFill>
                  <a:schemeClr val="bg2"/>
                </a:solidFill>
              </a:rPr>
              <a:t>Clara l</a:t>
            </a:r>
            <a:r>
              <a:rPr lang="en" sz="1800" b="0" i="0" u="none" strike="noStrike" cap="none" dirty="0">
                <a:solidFill>
                  <a:schemeClr val="bg2"/>
                </a:solidFill>
                <a:latin typeface="Questrial"/>
                <a:ea typeface="Questrial"/>
                <a:cs typeface="Questrial"/>
                <a:sym typeface="Questrial"/>
              </a:rPr>
              <a:t>eft with both of her kids to her friend Sofia’s house.  </a:t>
            </a:r>
            <a:r>
              <a:rPr lang="en" sz="1800" dirty="0">
                <a:solidFill>
                  <a:schemeClr val="bg2"/>
                </a:solidFill>
              </a:rPr>
              <a:t>Sofia took pictures of the injury and took them to the hospital. </a:t>
            </a:r>
            <a:endParaRPr sz="1800" dirty="0">
              <a:solidFill>
                <a:schemeClr val="bg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1FDF5-A54E-4FF9-A92A-C364976C6270}"/>
              </a:ext>
            </a:extLst>
          </p:cNvPr>
          <p:cNvSpPr>
            <a:spLocks noGrp="1"/>
          </p:cNvSpPr>
          <p:nvPr>
            <p:ph type="title"/>
          </p:nvPr>
        </p:nvSpPr>
        <p:spPr>
          <a:xfrm>
            <a:off x="612648" y="148872"/>
            <a:ext cx="8153400" cy="742950"/>
          </a:xfrm>
        </p:spPr>
        <p:txBody>
          <a:bodyPr/>
          <a:lstStyle/>
          <a:p>
            <a:r>
              <a:rPr lang="en-US" dirty="0"/>
              <a:t>Intrafamily Violence and SIJS </a:t>
            </a:r>
          </a:p>
        </p:txBody>
      </p:sp>
      <p:sp>
        <p:nvSpPr>
          <p:cNvPr id="3" name="Text Placeholder 2">
            <a:extLst>
              <a:ext uri="{FF2B5EF4-FFF2-40B4-BE49-F238E27FC236}">
                <a16:creationId xmlns:a16="http://schemas.microsoft.com/office/drawing/2014/main" xmlns="" id="{FCBB50C5-48FB-4100-AF81-DE0B3D14143B}"/>
              </a:ext>
            </a:extLst>
          </p:cNvPr>
          <p:cNvSpPr>
            <a:spLocks noGrp="1"/>
          </p:cNvSpPr>
          <p:nvPr>
            <p:ph type="body" idx="1"/>
          </p:nvPr>
        </p:nvSpPr>
        <p:spPr>
          <a:xfrm>
            <a:off x="612648" y="1200150"/>
            <a:ext cx="8153400" cy="4392576"/>
          </a:xfrm>
        </p:spPr>
        <p:txBody>
          <a:bodyPr/>
          <a:lstStyle/>
          <a:p>
            <a:pPr>
              <a:buFont typeface="Wingdings" panose="05000000000000000000" pitchFamily="2" charset="2"/>
              <a:buChar char="q"/>
            </a:pPr>
            <a:r>
              <a:rPr lang="en-US" sz="1800" dirty="0">
                <a:solidFill>
                  <a:schemeClr val="bg2"/>
                </a:solidFill>
              </a:rPr>
              <a:t>Special Circumstances in DR cases: children’s testimony about abuse, neglect, or abandonment might be the only available evidence on those issues </a:t>
            </a:r>
          </a:p>
          <a:p>
            <a:pPr lvl="1">
              <a:buSzPct val="90000"/>
              <a:buFont typeface="Wingdings" panose="05000000000000000000" pitchFamily="2" charset="2"/>
              <a:buChar char="q"/>
            </a:pPr>
            <a:r>
              <a:rPr lang="en-US" sz="1500" dirty="0">
                <a:solidFill>
                  <a:schemeClr val="bg2"/>
                </a:solidFill>
              </a:rPr>
              <a:t>DCSC judges usually exclude others from the Courtroom, allow child to testify at table instead of witness box</a:t>
            </a:r>
          </a:p>
          <a:p>
            <a:pPr lvl="1">
              <a:buSzPct val="90000"/>
              <a:buFont typeface="Wingdings" panose="05000000000000000000" pitchFamily="2" charset="2"/>
              <a:buChar char="q"/>
            </a:pPr>
            <a:r>
              <a:rPr lang="en-US" sz="1500" dirty="0">
                <a:solidFill>
                  <a:schemeClr val="bg2"/>
                </a:solidFill>
              </a:rPr>
              <a:t>Attorneys have to balance meeting evidentiary burdens with the </a:t>
            </a:r>
            <a:r>
              <a:rPr lang="en-US" sz="1500" dirty="0" err="1">
                <a:solidFill>
                  <a:schemeClr val="bg2"/>
                </a:solidFill>
              </a:rPr>
              <a:t>retraumatization</a:t>
            </a:r>
            <a:r>
              <a:rPr lang="en-US" sz="1500" dirty="0">
                <a:solidFill>
                  <a:schemeClr val="bg2"/>
                </a:solidFill>
              </a:rPr>
              <a:t> of testifying for the child </a:t>
            </a:r>
          </a:p>
          <a:p>
            <a:pPr>
              <a:buFont typeface="Wingdings" panose="05000000000000000000" pitchFamily="2" charset="2"/>
              <a:buChar char="q"/>
            </a:pPr>
            <a:r>
              <a:rPr lang="en-US" sz="1800" dirty="0">
                <a:solidFill>
                  <a:schemeClr val="bg2"/>
                </a:solidFill>
              </a:rPr>
              <a:t>Children in SIJS Custody cases: If abuse or neglect present in case, children have likely been victims of physical, sexual, or emotional abuse OR have witnessed abuse against caretakers and siblings, even if not all comes out in evidence </a:t>
            </a:r>
          </a:p>
          <a:p>
            <a:pPr>
              <a:buFont typeface="Wingdings" panose="05000000000000000000" pitchFamily="2" charset="2"/>
              <a:buChar char="q"/>
            </a:pPr>
            <a:r>
              <a:rPr lang="en-US" sz="1800" dirty="0">
                <a:solidFill>
                  <a:schemeClr val="bg2"/>
                </a:solidFill>
              </a:rPr>
              <a:t>Caretaker parents requesting custody could have been victims of intrafamily violence during the parties’ relationship, even if not highlighted in SIJS  custody case </a:t>
            </a:r>
          </a:p>
          <a:p>
            <a:pPr marL="118110" indent="0">
              <a:buNone/>
            </a:pPr>
            <a:endParaRPr lang="en-US" sz="1800" dirty="0">
              <a:highlight>
                <a:srgbClr val="FFFF00"/>
              </a:highlight>
            </a:endParaRPr>
          </a:p>
        </p:txBody>
      </p:sp>
    </p:spTree>
    <p:extLst>
      <p:ext uri="{BB962C8B-B14F-4D97-AF65-F5344CB8AC3E}">
        <p14:creationId xmlns:p14="http://schemas.microsoft.com/office/powerpoint/2010/main" xmlns="" val="1393833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SIJS State Court Findings</a:t>
            </a:r>
          </a:p>
        </p:txBody>
      </p:sp>
      <p:sp>
        <p:nvSpPr>
          <p:cNvPr id="3" name="Content Placeholder 2"/>
          <p:cNvSpPr>
            <a:spLocks noGrp="1"/>
          </p:cNvSpPr>
          <p:nvPr>
            <p:ph idx="1"/>
          </p:nvPr>
        </p:nvSpPr>
        <p:spPr/>
        <p:txBody>
          <a:bodyPr/>
          <a:lstStyle/>
          <a:p>
            <a:pPr>
              <a:buFont typeface="Wingdings" panose="05000000000000000000" pitchFamily="2" charset="2"/>
              <a:buChar char="q"/>
              <a:defRPr/>
            </a:pPr>
            <a:r>
              <a:rPr lang="en-US" altLang="en-US" sz="2600" dirty="0">
                <a:solidFill>
                  <a:schemeClr val="bg2"/>
                </a:solidFill>
              </a:rPr>
              <a:t>State Court SIJS findings are a statutorily required prerequisite to an eligible child being able to file the SIJS immigration case</a:t>
            </a:r>
          </a:p>
          <a:p>
            <a:pPr>
              <a:buFont typeface="Wingdings" panose="05000000000000000000" pitchFamily="2" charset="2"/>
              <a:buChar char="q"/>
              <a:defRPr/>
            </a:pPr>
            <a:r>
              <a:rPr lang="en-US" altLang="en-US" sz="2600" dirty="0">
                <a:solidFill>
                  <a:schemeClr val="bg2"/>
                </a:solidFill>
              </a:rPr>
              <a:t>DHS uses the state court order as </a:t>
            </a:r>
            <a:r>
              <a:rPr lang="en-US" altLang="en-US" sz="2600" u="sng" dirty="0">
                <a:solidFill>
                  <a:schemeClr val="bg2"/>
                </a:solidFill>
              </a:rPr>
              <a:t>evidence</a:t>
            </a:r>
            <a:r>
              <a:rPr lang="en-US" altLang="en-US" sz="2600" dirty="0">
                <a:solidFill>
                  <a:schemeClr val="bg2"/>
                </a:solidFill>
              </a:rPr>
              <a:t> in adjudicating the immigration application </a:t>
            </a:r>
          </a:p>
          <a:p>
            <a:pPr>
              <a:buFont typeface="Wingdings" panose="05000000000000000000" pitchFamily="2" charset="2"/>
              <a:buChar char="q"/>
            </a:pPr>
            <a:r>
              <a:rPr lang="en-US" sz="2600" dirty="0">
                <a:solidFill>
                  <a:schemeClr val="bg2"/>
                </a:solidFill>
              </a:rPr>
              <a:t>The state court order does </a:t>
            </a:r>
            <a:r>
              <a:rPr lang="en-US" sz="2600" b="1" dirty="0">
                <a:solidFill>
                  <a:schemeClr val="bg2"/>
                </a:solidFill>
              </a:rPr>
              <a:t>not </a:t>
            </a:r>
            <a:r>
              <a:rPr lang="en-US" sz="2600" dirty="0">
                <a:solidFill>
                  <a:schemeClr val="bg2"/>
                </a:solidFill>
              </a:rPr>
              <a:t>award SIJS </a:t>
            </a:r>
          </a:p>
          <a:p>
            <a:pPr lvl="1">
              <a:buFont typeface="Wingdings" panose="05000000000000000000" pitchFamily="2" charset="2"/>
              <a:buChar char="q"/>
            </a:pPr>
            <a:r>
              <a:rPr lang="en-US" sz="2200" dirty="0">
                <a:solidFill>
                  <a:schemeClr val="bg2"/>
                </a:solidFill>
              </a:rPr>
              <a:t>ONLY DHS can provide SIJS a form of legal immigration status and permanent residency</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endParaRPr lang="en-US" altLang="en-US" dirty="0"/>
          </a:p>
        </p:txBody>
      </p:sp>
    </p:spTree>
    <p:extLst>
      <p:ext uri="{BB962C8B-B14F-4D97-AF65-F5344CB8AC3E}">
        <p14:creationId xmlns:p14="http://schemas.microsoft.com/office/powerpoint/2010/main" xmlns="" val="3687642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609600" y="191599"/>
            <a:ext cx="8675793" cy="6286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b="0" i="0" u="none" strike="noStrike" cap="none" dirty="0">
                <a:solidFill>
                  <a:schemeClr val="bg2"/>
                </a:solidFill>
                <a:ea typeface="Cambria"/>
                <a:cs typeface="Cambria"/>
                <a:sym typeface="Cambria"/>
              </a:rPr>
              <a:t>SIJS Findings </a:t>
            </a:r>
            <a:endParaRPr dirty="0">
              <a:solidFill>
                <a:schemeClr val="bg2"/>
              </a:solidFill>
            </a:endParaRPr>
          </a:p>
        </p:txBody>
      </p:sp>
      <p:sp>
        <p:nvSpPr>
          <p:cNvPr id="343" name="Google Shape;343;p4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National Immigrant Women's Advocacy Project</a:t>
            </a:r>
            <a:endParaRPr/>
          </a:p>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a:p>
        </p:txBody>
      </p:sp>
      <p:sp>
        <p:nvSpPr>
          <p:cNvPr id="342" name="Google Shape;342;p48"/>
          <p:cNvSpPr txBox="1">
            <a:spLocks noGrp="1"/>
          </p:cNvSpPr>
          <p:nvPr>
            <p:ph type="body" idx="1"/>
          </p:nvPr>
        </p:nvSpPr>
        <p:spPr>
          <a:xfrm>
            <a:off x="266700" y="1137523"/>
            <a:ext cx="8610600" cy="3896979"/>
          </a:xfrm>
          <a:prstGeom prst="rect">
            <a:avLst/>
          </a:prstGeom>
          <a:noFill/>
          <a:ln>
            <a:noFill/>
          </a:ln>
        </p:spPr>
        <p:txBody>
          <a:bodyPr spcFirstLastPara="1" wrap="square" lIns="91425" tIns="45700" rIns="91425" bIns="45700" anchor="t" anchorCtr="0">
            <a:noAutofit/>
          </a:bodyPr>
          <a:lstStyle/>
          <a:p>
            <a:pPr marL="742950" marR="0" lvl="1" indent="-247650" algn="l" rtl="0">
              <a:lnSpc>
                <a:spcPct val="150000"/>
              </a:lnSpc>
              <a:spcBef>
                <a:spcPts val="480"/>
              </a:spcBef>
              <a:spcAft>
                <a:spcPts val="0"/>
              </a:spcAft>
              <a:buClr>
                <a:schemeClr val="dk1"/>
              </a:buClr>
              <a:buSzPts val="1800"/>
              <a:buFont typeface="Arial"/>
              <a:buChar char="–"/>
            </a:pPr>
            <a:endParaRPr lang="en" sz="2000" dirty="0">
              <a:ea typeface="Cambria"/>
              <a:cs typeface="Cambria"/>
              <a:sym typeface="Cambria"/>
            </a:endParaRPr>
          </a:p>
          <a:p>
            <a:pPr marL="742950" marR="0" lvl="1" indent="-247650" algn="l" rtl="0">
              <a:lnSpc>
                <a:spcPct val="150000"/>
              </a:lnSpc>
              <a:spcBef>
                <a:spcPts val="480"/>
              </a:spcBef>
              <a:spcAft>
                <a:spcPts val="0"/>
              </a:spcAft>
              <a:buClr>
                <a:schemeClr val="dk1"/>
              </a:buClr>
              <a:buSzPts val="1800"/>
              <a:buFont typeface="Arial"/>
              <a:buChar char="–"/>
            </a:pPr>
            <a:endParaRPr lang="en" sz="2000" dirty="0">
              <a:ea typeface="Cambria"/>
              <a:sym typeface="Cambria"/>
            </a:endParaRPr>
          </a:p>
          <a:p>
            <a:pPr marL="742950" marR="0" lvl="1" indent="-247650" algn="l" rtl="0">
              <a:lnSpc>
                <a:spcPct val="150000"/>
              </a:lnSpc>
              <a:spcBef>
                <a:spcPts val="480"/>
              </a:spcBef>
              <a:spcAft>
                <a:spcPts val="0"/>
              </a:spcAft>
              <a:buClr>
                <a:schemeClr val="dk1"/>
              </a:buClr>
              <a:buSzPts val="1800"/>
              <a:buFont typeface="Arial"/>
              <a:buChar char="–"/>
            </a:pPr>
            <a:endParaRPr lang="en" sz="1800" dirty="0">
              <a:ea typeface="Cambria"/>
              <a:sym typeface="Cambria"/>
            </a:endParaRPr>
          </a:p>
          <a:p>
            <a:pPr marL="742950" marR="0" lvl="1" indent="-247650" algn="l" rtl="0">
              <a:lnSpc>
                <a:spcPct val="150000"/>
              </a:lnSpc>
              <a:spcBef>
                <a:spcPts val="480"/>
              </a:spcBef>
              <a:spcAft>
                <a:spcPts val="0"/>
              </a:spcAft>
              <a:buClr>
                <a:schemeClr val="dk1"/>
              </a:buClr>
              <a:buSzPts val="1800"/>
              <a:buFont typeface="Arial"/>
              <a:buChar char="–"/>
            </a:pPr>
            <a:endParaRPr sz="1800" dirty="0"/>
          </a:p>
          <a:p>
            <a:pPr marL="0" marR="0" lvl="0" indent="0" algn="l" rtl="0">
              <a:spcBef>
                <a:spcPts val="480"/>
              </a:spcBef>
              <a:spcAft>
                <a:spcPts val="0"/>
              </a:spcAft>
              <a:buClr>
                <a:schemeClr val="dk1"/>
              </a:buClr>
              <a:buSzPts val="2400"/>
              <a:buFont typeface="Arial"/>
              <a:buNone/>
            </a:pPr>
            <a:endParaRPr sz="2400" b="0" i="0" u="none" strike="noStrike" cap="none" dirty="0">
              <a:solidFill>
                <a:schemeClr val="dk1"/>
              </a:solidFill>
              <a:latin typeface="Cambria"/>
              <a:ea typeface="Cambria"/>
              <a:cs typeface="Cambria"/>
              <a:sym typeface="Cambria"/>
            </a:endParaRPr>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Cambria"/>
              <a:ea typeface="Cambria"/>
              <a:cs typeface="Cambria"/>
              <a:sym typeface="Cambria"/>
            </a:endParaRPr>
          </a:p>
        </p:txBody>
      </p:sp>
      <p:graphicFrame>
        <p:nvGraphicFramePr>
          <p:cNvPr id="2" name="Table 1">
            <a:extLst>
              <a:ext uri="{FF2B5EF4-FFF2-40B4-BE49-F238E27FC236}">
                <a16:creationId xmlns:a16="http://schemas.microsoft.com/office/drawing/2014/main" xmlns="" id="{42120AF0-A41A-4480-8C43-76BE1ABA46BC}"/>
              </a:ext>
            </a:extLst>
          </p:cNvPr>
          <p:cNvGraphicFramePr>
            <a:graphicFrameLocks noGrp="1"/>
          </p:cNvGraphicFramePr>
          <p:nvPr>
            <p:extLst>
              <p:ext uri="{D42A27DB-BD31-4B8C-83A1-F6EECF244321}">
                <p14:modId xmlns:p14="http://schemas.microsoft.com/office/powerpoint/2010/main" xmlns="" val="2959990371"/>
              </p:ext>
            </p:extLst>
          </p:nvPr>
        </p:nvGraphicFramePr>
        <p:xfrm>
          <a:off x="266700" y="1137523"/>
          <a:ext cx="8775700" cy="4150577"/>
        </p:xfrm>
        <a:graphic>
          <a:graphicData uri="http://schemas.openxmlformats.org/drawingml/2006/table">
            <a:tbl>
              <a:tblPr firstRow="1" bandRow="1">
                <a:tableStyleId>{9D7B26C5-4107-4FEC-AEDC-1716B250A1EF}</a:tableStyleId>
              </a:tblPr>
              <a:tblGrid>
                <a:gridCol w="3818409">
                  <a:extLst>
                    <a:ext uri="{9D8B030D-6E8A-4147-A177-3AD203B41FA5}">
                      <a16:colId xmlns:a16="http://schemas.microsoft.com/office/drawing/2014/main" xmlns="" val="774412054"/>
                    </a:ext>
                  </a:extLst>
                </a:gridCol>
                <a:gridCol w="4957291">
                  <a:extLst>
                    <a:ext uri="{9D8B030D-6E8A-4147-A177-3AD203B41FA5}">
                      <a16:colId xmlns:a16="http://schemas.microsoft.com/office/drawing/2014/main" xmlns="" val="1614691991"/>
                    </a:ext>
                  </a:extLst>
                </a:gridCol>
              </a:tblGrid>
              <a:tr h="694204">
                <a:tc>
                  <a:txBody>
                    <a:bodyPr/>
                    <a:lstStyle/>
                    <a:p>
                      <a:pPr marL="0" lvl="1" indent="0" algn="l">
                        <a:buNone/>
                      </a:pPr>
                      <a:r>
                        <a:rPr lang="en" b="1" dirty="0">
                          <a:solidFill>
                            <a:schemeClr val="bg2"/>
                          </a:solidFill>
                          <a:latin typeface="Questrial"/>
                          <a:ea typeface="Cambria"/>
                          <a:cs typeface="Cambria"/>
                          <a:sym typeface="Cambria"/>
                        </a:rPr>
                        <a:t>(1) </a:t>
                      </a:r>
                      <a:r>
                        <a:rPr lang="en-US" b="1" dirty="0">
                          <a:solidFill>
                            <a:schemeClr val="bg2"/>
                          </a:solidFill>
                          <a:latin typeface="Questrial"/>
                          <a:ea typeface="Cambria"/>
                          <a:cs typeface="Cambria"/>
                          <a:sym typeface="Cambria"/>
                        </a:rPr>
                        <a:t>Child is u</a:t>
                      </a:r>
                      <a:r>
                        <a:rPr lang="en" b="1" i="0" u="none" strike="noStrike" cap="none" dirty="0">
                          <a:solidFill>
                            <a:schemeClr val="bg2"/>
                          </a:solidFill>
                          <a:latin typeface="Questrial"/>
                          <a:ea typeface="Cambria"/>
                          <a:cs typeface="Cambria"/>
                          <a:sym typeface="Cambria"/>
                        </a:rPr>
                        <a:t>nmarried </a:t>
                      </a:r>
                      <a:r>
                        <a:rPr lang="en-US" b="1" i="0" u="none" strike="noStrike" cap="none" dirty="0">
                          <a:solidFill>
                            <a:schemeClr val="bg2"/>
                          </a:solidFill>
                          <a:latin typeface="Questrial"/>
                          <a:ea typeface="Cambria"/>
                          <a:cs typeface="Cambria"/>
                          <a:sym typeface="Cambria"/>
                        </a:rPr>
                        <a:t>alien under 21</a:t>
                      </a:r>
                      <a:endParaRPr lang="en-US" b="1" dirty="0">
                        <a:solidFill>
                          <a:schemeClr val="bg2"/>
                        </a:solidFill>
                        <a:latin typeface="Questrial"/>
                        <a:ea typeface="Cambria"/>
                        <a:cs typeface="Cambria"/>
                        <a:sym typeface="Cambria"/>
                      </a:endParaRPr>
                    </a:p>
                    <a:p>
                      <a:endParaRPr lang="en-US" b="1" dirty="0">
                        <a:solidFill>
                          <a:schemeClr val="bg2"/>
                        </a:solidFill>
                        <a:latin typeface="Questrial"/>
                      </a:endParaRPr>
                    </a:p>
                  </a:txBody>
                  <a:tcPr/>
                </a:tc>
                <a:tc>
                  <a:txBody>
                    <a:bodyPr/>
                    <a:lstStyle/>
                    <a:p>
                      <a:r>
                        <a:rPr lang="en-US" b="0" dirty="0">
                          <a:solidFill>
                            <a:schemeClr val="bg2"/>
                          </a:solidFill>
                          <a:latin typeface="Questrial"/>
                        </a:rPr>
                        <a:t>-      Usual evidence: testimony and birth certificates</a:t>
                      </a:r>
                    </a:p>
                    <a:p>
                      <a:r>
                        <a:rPr lang="en-US" b="0" dirty="0">
                          <a:solidFill>
                            <a:schemeClr val="bg2"/>
                          </a:solidFill>
                          <a:latin typeface="Questrial"/>
                        </a:rPr>
                        <a:t>-      Parentage: presumption of parentage from foreign birth certificate, D.C. Code  § 16-909(c) </a:t>
                      </a:r>
                      <a:endParaRPr lang="en-US" b="0" dirty="0">
                        <a:solidFill>
                          <a:schemeClr val="bg2"/>
                        </a:solidFill>
                        <a:highlight>
                          <a:srgbClr val="FFFF00"/>
                        </a:highlight>
                        <a:latin typeface="Questrial"/>
                      </a:endParaRPr>
                    </a:p>
                  </a:txBody>
                  <a:tcPr/>
                </a:tc>
                <a:extLst>
                  <a:ext uri="{0D108BD9-81ED-4DB2-BD59-A6C34878D82A}">
                    <a16:rowId xmlns:a16="http://schemas.microsoft.com/office/drawing/2014/main" xmlns="" val="1173293668"/>
                  </a:ext>
                </a:extLst>
              </a:tr>
              <a:tr h="10991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solidFill>
                          <a:latin typeface="Questrial"/>
                          <a:ea typeface="Cambria"/>
                          <a:cs typeface="Cambria"/>
                          <a:sym typeface="Cambria"/>
                        </a:rPr>
                        <a:t>(2) Reunification of </a:t>
                      </a:r>
                      <a:r>
                        <a:rPr lang="en-US" b="1" i="0" u="none" strike="noStrike" cap="none" dirty="0">
                          <a:solidFill>
                            <a:schemeClr val="bg2"/>
                          </a:solidFill>
                          <a:latin typeface="Questrial"/>
                          <a:ea typeface="Cambria"/>
                          <a:cs typeface="Cambria"/>
                          <a:sym typeface="Cambria"/>
                        </a:rPr>
                        <a:t>Child is not viable with one or both parents due to abuse, neglect, abandonment, or a similar provision under D.C. law </a:t>
                      </a:r>
                      <a:endParaRPr lang="en" b="1" i="0" u="none" strike="noStrike" cap="none" dirty="0">
                        <a:solidFill>
                          <a:schemeClr val="bg2"/>
                        </a:solidFill>
                        <a:latin typeface="Questrial"/>
                        <a:ea typeface="Cambria"/>
                        <a:cs typeface="Cambria"/>
                        <a:sym typeface="Cambria"/>
                      </a:endParaRPr>
                    </a:p>
                    <a:p>
                      <a:endParaRPr lang="en-US" b="1" dirty="0">
                        <a:solidFill>
                          <a:schemeClr val="bg2"/>
                        </a:solidFill>
                        <a:latin typeface="Questrial"/>
                      </a:endParaRPr>
                    </a:p>
                  </a:txBody>
                  <a:tcPr/>
                </a:tc>
                <a:tc>
                  <a:txBody>
                    <a:bodyPr/>
                    <a:lstStyle/>
                    <a:p>
                      <a:pPr marL="285750" indent="-285750">
                        <a:buFontTx/>
                        <a:buChar char="-"/>
                      </a:pPr>
                      <a:r>
                        <a:rPr lang="en-US" dirty="0">
                          <a:solidFill>
                            <a:schemeClr val="bg2"/>
                          </a:solidFill>
                          <a:latin typeface="Questrial"/>
                        </a:rPr>
                        <a:t>Apply definitions in D.C. Code § 16-2301, et. al, and caselaw </a:t>
                      </a:r>
                    </a:p>
                    <a:p>
                      <a:pPr marL="285750" indent="-285750">
                        <a:buFontTx/>
                        <a:buChar char="-"/>
                      </a:pPr>
                      <a:r>
                        <a:rPr lang="en-US" dirty="0">
                          <a:solidFill>
                            <a:schemeClr val="bg2"/>
                          </a:solidFill>
                          <a:latin typeface="Questrial"/>
                        </a:rPr>
                        <a:t>Abandonment: </a:t>
                      </a:r>
                      <a:r>
                        <a:rPr lang="en-US" i="1" dirty="0">
                          <a:solidFill>
                            <a:schemeClr val="bg2"/>
                          </a:solidFill>
                          <a:latin typeface="Questrial"/>
                        </a:rPr>
                        <a:t>See J.U. v. J.C.P.C.</a:t>
                      </a:r>
                      <a:r>
                        <a:rPr lang="en-US" i="0" dirty="0">
                          <a:solidFill>
                            <a:schemeClr val="bg2"/>
                          </a:solidFill>
                          <a:latin typeface="Questrial"/>
                        </a:rPr>
                        <a:t>, 176 A.3d 136 (D.C. 2018) (discussing three options for defining abandonment under D.C. law) </a:t>
                      </a:r>
                    </a:p>
                    <a:p>
                      <a:r>
                        <a:rPr lang="en-US" dirty="0">
                          <a:solidFill>
                            <a:schemeClr val="bg2"/>
                          </a:solidFill>
                          <a:latin typeface="Questrial"/>
                        </a:rPr>
                        <a:t>-      Usual Evidence in DR: Testimony from parties and child</a:t>
                      </a:r>
                    </a:p>
                  </a:txBody>
                  <a:tcPr/>
                </a:tc>
                <a:extLst>
                  <a:ext uri="{0D108BD9-81ED-4DB2-BD59-A6C34878D82A}">
                    <a16:rowId xmlns:a16="http://schemas.microsoft.com/office/drawing/2014/main" xmlns="" val="947385163"/>
                  </a:ext>
                </a:extLst>
              </a:tr>
              <a:tr h="13159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solidFill>
                          <a:latin typeface="Questrial"/>
                          <a:ea typeface="Cambria"/>
                          <a:cs typeface="Cambria"/>
                          <a:sym typeface="Cambria"/>
                        </a:rPr>
                        <a:t>(3)</a:t>
                      </a:r>
                      <a:r>
                        <a:rPr lang="en-US" sz="1400" b="1" i="0" u="none" strike="noStrike" cap="none" dirty="0">
                          <a:solidFill>
                            <a:schemeClr val="bg2"/>
                          </a:solidFill>
                          <a:effectLst/>
                          <a:latin typeface="Questrial"/>
                          <a:ea typeface="+mn-ea"/>
                          <a:cs typeface="+mn-cs"/>
                          <a:sym typeface="Arial"/>
                        </a:rPr>
                        <a:t> It is not in the child’s “best interest” to be returned to his or her, or his or her parents’, previous country of nationality or country of last habitual residence.</a:t>
                      </a:r>
                      <a:endParaRPr lang="en-US" b="1" dirty="0">
                        <a:solidFill>
                          <a:schemeClr val="bg2"/>
                        </a:solidFill>
                        <a:latin typeface="Questrial"/>
                      </a:endParaRPr>
                    </a:p>
                  </a:txBody>
                  <a:tcPr/>
                </a:tc>
                <a:tc>
                  <a:txBody>
                    <a:bodyPr/>
                    <a:lstStyle/>
                    <a:p>
                      <a:r>
                        <a:rPr lang="en-US" dirty="0">
                          <a:solidFill>
                            <a:schemeClr val="bg2"/>
                          </a:solidFill>
                          <a:latin typeface="Questrial"/>
                        </a:rPr>
                        <a:t>-      Apply D.C. Code § 16-914(a)(3)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bg2"/>
                          </a:solidFill>
                          <a:latin typeface="Questrial"/>
                        </a:rPr>
                        <a:t>-      Usual Evidence in DR: Testimony from parties and child</a:t>
                      </a:r>
                    </a:p>
                    <a:p>
                      <a:r>
                        <a:rPr lang="en-US" dirty="0">
                          <a:solidFill>
                            <a:schemeClr val="bg2"/>
                          </a:solidFill>
                          <a:latin typeface="Questrial"/>
                        </a:rPr>
                        <a:t>-      Apply best interest factors to compare placements: potential custodians in each placement, any neglect findings of custodians, access to school and other services, etc. </a:t>
                      </a:r>
                    </a:p>
                  </a:txBody>
                  <a:tcPr/>
                </a:tc>
                <a:extLst>
                  <a:ext uri="{0D108BD9-81ED-4DB2-BD59-A6C34878D82A}">
                    <a16:rowId xmlns:a16="http://schemas.microsoft.com/office/drawing/2014/main" xmlns="" val="3953159700"/>
                  </a:ext>
                </a:extLst>
              </a:tr>
              <a:tr h="8966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solidFill>
                          <a:latin typeface="Questrial"/>
                          <a:ea typeface="Cambria"/>
                          <a:cs typeface="Cambria"/>
                          <a:sym typeface="Cambria"/>
                        </a:rPr>
                        <a:t>(4) Child has been placed in an individual or entity’s custody, OR have been declared dependent, by a U.S. “Juvenile Court”</a:t>
                      </a:r>
                    </a:p>
                    <a:p>
                      <a:endParaRPr lang="en-US" b="1" dirty="0">
                        <a:solidFill>
                          <a:schemeClr val="bg2"/>
                        </a:solidFill>
                        <a:latin typeface="Questrial"/>
                      </a:endParaRPr>
                    </a:p>
                  </a:txBody>
                  <a:tcPr/>
                </a:tc>
                <a:tc>
                  <a:txBody>
                    <a:bodyPr/>
                    <a:lstStyle/>
                    <a:p>
                      <a:r>
                        <a:rPr lang="en-US" dirty="0">
                          <a:solidFill>
                            <a:schemeClr val="bg2"/>
                          </a:solidFill>
                          <a:latin typeface="Questrial"/>
                        </a:rPr>
                        <a:t>-      D.C. has made SIJS findings in DR, NEG, ADA, DEL proceedings. </a:t>
                      </a:r>
                    </a:p>
                    <a:p>
                      <a:endParaRPr lang="en-US" dirty="0">
                        <a:solidFill>
                          <a:schemeClr val="bg2"/>
                        </a:solidFill>
                        <a:latin typeface="Questrial"/>
                      </a:endParaRPr>
                    </a:p>
                  </a:txBody>
                  <a:tcPr/>
                </a:tc>
                <a:extLst>
                  <a:ext uri="{0D108BD9-81ED-4DB2-BD59-A6C34878D82A}">
                    <a16:rowId xmlns:a16="http://schemas.microsoft.com/office/drawing/2014/main" xmlns="" val="48784039"/>
                  </a:ext>
                </a:extLst>
              </a:tr>
            </a:tbl>
          </a:graphicData>
        </a:graphic>
      </p:graphicFrame>
    </p:spTree>
    <p:extLst>
      <p:ext uri="{BB962C8B-B14F-4D97-AF65-F5344CB8AC3E}">
        <p14:creationId xmlns:p14="http://schemas.microsoft.com/office/powerpoint/2010/main" xmlns="" val="523128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9783A-D7EC-4511-8E11-6C33244D83F4}"/>
              </a:ext>
            </a:extLst>
          </p:cNvPr>
          <p:cNvSpPr>
            <a:spLocks noGrp="1"/>
          </p:cNvSpPr>
          <p:nvPr>
            <p:ph type="title"/>
          </p:nvPr>
        </p:nvSpPr>
        <p:spPr>
          <a:xfrm>
            <a:off x="612648" y="148872"/>
            <a:ext cx="8153400" cy="742950"/>
          </a:xfrm>
        </p:spPr>
        <p:txBody>
          <a:bodyPr/>
          <a:lstStyle/>
          <a:p>
            <a:r>
              <a:rPr lang="en-US" dirty="0"/>
              <a:t>DC Caselaw </a:t>
            </a:r>
          </a:p>
        </p:txBody>
      </p:sp>
      <p:sp>
        <p:nvSpPr>
          <p:cNvPr id="3" name="Text Placeholder 2">
            <a:extLst>
              <a:ext uri="{FF2B5EF4-FFF2-40B4-BE49-F238E27FC236}">
                <a16:creationId xmlns:a16="http://schemas.microsoft.com/office/drawing/2014/main" xmlns="" id="{E94EADF9-A95B-4AF7-AA19-E9351780DEA8}"/>
              </a:ext>
            </a:extLst>
          </p:cNvPr>
          <p:cNvSpPr>
            <a:spLocks noGrp="1"/>
          </p:cNvSpPr>
          <p:nvPr>
            <p:ph type="body" idx="1"/>
          </p:nvPr>
        </p:nvSpPr>
        <p:spPr>
          <a:xfrm>
            <a:off x="612648" y="1121128"/>
            <a:ext cx="8153400" cy="3371850"/>
          </a:xfrm>
        </p:spPr>
        <p:txBody>
          <a:bodyPr/>
          <a:lstStyle/>
          <a:p>
            <a:pPr>
              <a:buSzPct val="85000"/>
              <a:buFont typeface="Wingdings" panose="05000000000000000000" pitchFamily="2" charset="2"/>
              <a:buChar char="q"/>
            </a:pPr>
            <a:r>
              <a:rPr lang="en-US" sz="1800" u="sng" dirty="0">
                <a:solidFill>
                  <a:schemeClr val="bg2"/>
                </a:solidFill>
              </a:rPr>
              <a:t>In re C.G.H.</a:t>
            </a:r>
            <a:r>
              <a:rPr lang="en-US" sz="1800" dirty="0">
                <a:solidFill>
                  <a:schemeClr val="bg2"/>
                </a:solidFill>
              </a:rPr>
              <a:t>, 75 A.3d 166 (D.C. 2013) </a:t>
            </a:r>
          </a:p>
          <a:p>
            <a:pPr lvl="1">
              <a:buSzPct val="85000"/>
              <a:buFont typeface="Wingdings" panose="05000000000000000000" pitchFamily="2" charset="2"/>
              <a:buChar char="q"/>
            </a:pPr>
            <a:r>
              <a:rPr lang="en-US" sz="1600" dirty="0">
                <a:solidFill>
                  <a:schemeClr val="bg2"/>
                </a:solidFill>
              </a:rPr>
              <a:t>Legally committing a child to an adoptive parent, even when one biological parent retains parental rights and custody, is  sufficient to fulfill the SIJS factor requiring that a “court has legally committed [the child] to, or placed [the child] in the custody of…an individual…appointed by a…juvenile court” </a:t>
            </a:r>
          </a:p>
          <a:p>
            <a:pPr marL="463550" lvl="1" indent="-350838">
              <a:buClr>
                <a:schemeClr val="accent2"/>
              </a:buClr>
              <a:buSzPct val="85000"/>
              <a:buFont typeface="Wingdings" panose="05000000000000000000" pitchFamily="2" charset="2"/>
              <a:buChar char="q"/>
            </a:pPr>
            <a:r>
              <a:rPr lang="en-US" sz="1800" u="sng" dirty="0">
                <a:solidFill>
                  <a:schemeClr val="bg2"/>
                </a:solidFill>
              </a:rPr>
              <a:t>J.U. v. J.C.P.C.</a:t>
            </a:r>
            <a:r>
              <a:rPr lang="en-US" sz="1800" dirty="0">
                <a:solidFill>
                  <a:schemeClr val="bg2"/>
                </a:solidFill>
              </a:rPr>
              <a:t>, 176 A.3d 136 (D.C. 2018) </a:t>
            </a:r>
          </a:p>
          <a:p>
            <a:pPr marL="920750" lvl="2" indent="-350838">
              <a:buClr>
                <a:schemeClr val="accent1"/>
              </a:buClr>
              <a:buSzPct val="85000"/>
              <a:buFont typeface="Wingdings" panose="05000000000000000000" pitchFamily="2" charset="2"/>
              <a:buChar char="q"/>
            </a:pPr>
            <a:r>
              <a:rPr lang="en-US" sz="1600" dirty="0">
                <a:solidFill>
                  <a:schemeClr val="bg2"/>
                </a:solidFill>
              </a:rPr>
              <a:t>Viable = practical or workable </a:t>
            </a:r>
          </a:p>
          <a:p>
            <a:pPr marL="920750" lvl="2" indent="-350838">
              <a:buClr>
                <a:schemeClr val="accent1"/>
              </a:buClr>
              <a:buSzPct val="85000"/>
              <a:buFont typeface="Wingdings" panose="05000000000000000000" pitchFamily="2" charset="2"/>
              <a:buChar char="q"/>
            </a:pPr>
            <a:r>
              <a:rPr lang="en-US" sz="1600" dirty="0">
                <a:solidFill>
                  <a:schemeClr val="bg2"/>
                </a:solidFill>
              </a:rPr>
              <a:t>“whether reunification is viable due to abandonment [calls] for a realistic look at the facts on the ground in the country of origin and a consideration of the entire history of the relationship between the minor and the parent” [internal citations omitted]</a:t>
            </a:r>
          </a:p>
          <a:p>
            <a:pPr marL="920750" lvl="2" indent="-350838">
              <a:buClr>
                <a:schemeClr val="accent1"/>
              </a:buClr>
              <a:buSzPct val="85000"/>
              <a:buFont typeface="Wingdings" panose="05000000000000000000" pitchFamily="2" charset="2"/>
              <a:buChar char="q"/>
            </a:pPr>
            <a:r>
              <a:rPr lang="en-US" sz="1600" dirty="0">
                <a:solidFill>
                  <a:schemeClr val="bg2"/>
                </a:solidFill>
              </a:rPr>
              <a:t>Discusses three definitions of abandonment in DC law, and that abandonment should be interpreted broadly in the SIJS context </a:t>
            </a:r>
          </a:p>
          <a:p>
            <a:endParaRPr lang="en-US" dirty="0">
              <a:highlight>
                <a:srgbClr val="FFFF00"/>
              </a:highlight>
            </a:endParaRPr>
          </a:p>
        </p:txBody>
      </p:sp>
    </p:spTree>
    <p:extLst>
      <p:ext uri="{BB962C8B-B14F-4D97-AF65-F5344CB8AC3E}">
        <p14:creationId xmlns:p14="http://schemas.microsoft.com/office/powerpoint/2010/main" xmlns="" val="4238726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C405E-90DC-403D-B078-49C46FA7F127}"/>
              </a:ext>
            </a:extLst>
          </p:cNvPr>
          <p:cNvSpPr>
            <a:spLocks noGrp="1"/>
          </p:cNvSpPr>
          <p:nvPr>
            <p:ph type="title"/>
          </p:nvPr>
        </p:nvSpPr>
        <p:spPr>
          <a:xfrm>
            <a:off x="612648" y="126294"/>
            <a:ext cx="8153400" cy="742950"/>
          </a:xfrm>
        </p:spPr>
        <p:txBody>
          <a:bodyPr/>
          <a:lstStyle/>
          <a:p>
            <a:r>
              <a:rPr lang="en-US" dirty="0"/>
              <a:t>DC Caselaw Continued </a:t>
            </a:r>
          </a:p>
        </p:txBody>
      </p:sp>
      <p:sp>
        <p:nvSpPr>
          <p:cNvPr id="3" name="Text Placeholder 2">
            <a:extLst>
              <a:ext uri="{FF2B5EF4-FFF2-40B4-BE49-F238E27FC236}">
                <a16:creationId xmlns:a16="http://schemas.microsoft.com/office/drawing/2014/main" xmlns="" id="{3921F0D7-FCFB-4DEC-B8D3-14B1A72CF1CF}"/>
              </a:ext>
            </a:extLst>
          </p:cNvPr>
          <p:cNvSpPr>
            <a:spLocks noGrp="1"/>
          </p:cNvSpPr>
          <p:nvPr>
            <p:ph type="body" idx="1"/>
          </p:nvPr>
        </p:nvSpPr>
        <p:spPr>
          <a:xfrm>
            <a:off x="612648" y="1075972"/>
            <a:ext cx="8153400" cy="3371850"/>
          </a:xfrm>
        </p:spPr>
        <p:txBody>
          <a:bodyPr/>
          <a:lstStyle/>
          <a:p>
            <a:pPr>
              <a:buSzPct val="85000"/>
              <a:buFont typeface="Wingdings" panose="05000000000000000000" pitchFamily="2" charset="2"/>
              <a:buChar char="q"/>
            </a:pPr>
            <a:r>
              <a:rPr lang="en-US" sz="1800" u="sng" dirty="0">
                <a:solidFill>
                  <a:schemeClr val="bg2"/>
                </a:solidFill>
              </a:rPr>
              <a:t>E.P.L. v. J.L.-A.</a:t>
            </a:r>
            <a:r>
              <a:rPr lang="en-US" sz="1800" dirty="0">
                <a:solidFill>
                  <a:schemeClr val="bg2"/>
                </a:solidFill>
              </a:rPr>
              <a:t>, No. 16-FM-991, 2018 D.C. App. LEXIS 341 (Aug. 9, 2018) </a:t>
            </a:r>
          </a:p>
          <a:p>
            <a:pPr lvl="1">
              <a:buSzPct val="85000"/>
              <a:buFont typeface="Wingdings" panose="05000000000000000000" pitchFamily="2" charset="2"/>
              <a:buChar char="q"/>
            </a:pPr>
            <a:r>
              <a:rPr lang="en-US" sz="1600" dirty="0">
                <a:solidFill>
                  <a:schemeClr val="bg2"/>
                </a:solidFill>
              </a:rPr>
              <a:t>A consent agreement for opposing party to have sole custody does not mitigate abandonment where father repeatedly failed to financially support, exercise right of visitation with, or establish a relationship with his child </a:t>
            </a:r>
          </a:p>
          <a:p>
            <a:pPr lvl="1">
              <a:buSzPct val="85000"/>
              <a:buFont typeface="Wingdings" panose="05000000000000000000" pitchFamily="2" charset="2"/>
              <a:buChar char="q"/>
            </a:pPr>
            <a:r>
              <a:rPr lang="en-US" sz="1600" dirty="0">
                <a:solidFill>
                  <a:schemeClr val="bg2"/>
                </a:solidFill>
              </a:rPr>
              <a:t>Where the Court has decided a custody placement under the best interest standard with a custodian in D.C., it logically follows that it would not be in the child’s best interest to return to their home country (where there is no custodian)</a:t>
            </a:r>
          </a:p>
          <a:p>
            <a:pPr>
              <a:buSzPct val="85000"/>
              <a:buFont typeface="Wingdings" panose="05000000000000000000" pitchFamily="2" charset="2"/>
              <a:buChar char="q"/>
            </a:pPr>
            <a:r>
              <a:rPr lang="en-US" sz="1800" u="sng" dirty="0">
                <a:solidFill>
                  <a:schemeClr val="bg2"/>
                </a:solidFill>
              </a:rPr>
              <a:t>Del Carmen Benitez v. Doe</a:t>
            </a:r>
            <a:r>
              <a:rPr lang="en-US" sz="1800" dirty="0">
                <a:solidFill>
                  <a:schemeClr val="bg2"/>
                </a:solidFill>
              </a:rPr>
              <a:t>, No. 16-FM-929, 2018 D.C. App. LEXIS 393 (Sep. 6, 2018) </a:t>
            </a:r>
          </a:p>
          <a:p>
            <a:pPr lvl="1">
              <a:buSzPct val="85000"/>
              <a:buFont typeface="Wingdings" panose="05000000000000000000" pitchFamily="2" charset="2"/>
              <a:buChar char="q"/>
            </a:pPr>
            <a:r>
              <a:rPr lang="en-US" sz="1600" dirty="0">
                <a:solidFill>
                  <a:schemeClr val="bg2"/>
                </a:solidFill>
              </a:rPr>
              <a:t>In SIJS context, distinct from termination of parental rights context, knowledge of parentage is not a requirement for abandonment, similar to the neglect context where lack of knowledge of parentage does not stop a neglect finding </a:t>
            </a:r>
          </a:p>
          <a:p>
            <a:pPr marL="569913" lvl="1" indent="-400050">
              <a:buNone/>
            </a:pPr>
            <a:r>
              <a:rPr lang="en-US" sz="1200" dirty="0">
                <a:solidFill>
                  <a:schemeClr val="bg2"/>
                </a:solidFill>
              </a:rPr>
              <a:t>**Court reviews decisions of A/A/N , viability of reunification, and best interest under </a:t>
            </a:r>
            <a:r>
              <a:rPr lang="en-US" sz="1200" i="1" dirty="0">
                <a:solidFill>
                  <a:schemeClr val="bg2"/>
                </a:solidFill>
              </a:rPr>
              <a:t>de novo </a:t>
            </a:r>
            <a:r>
              <a:rPr lang="en-US" sz="1200" dirty="0">
                <a:solidFill>
                  <a:schemeClr val="bg2"/>
                </a:solidFill>
              </a:rPr>
              <a:t>standard because they are legal determinations under D.C. law  </a:t>
            </a:r>
          </a:p>
          <a:p>
            <a:endParaRPr lang="en-US" dirty="0"/>
          </a:p>
        </p:txBody>
      </p:sp>
    </p:spTree>
    <p:extLst>
      <p:ext uri="{BB962C8B-B14F-4D97-AF65-F5344CB8AC3E}">
        <p14:creationId xmlns:p14="http://schemas.microsoft.com/office/powerpoint/2010/main" xmlns="" val="2551590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750A0-91E0-4DED-AAC3-4414090A90B1}"/>
              </a:ext>
            </a:extLst>
          </p:cNvPr>
          <p:cNvSpPr>
            <a:spLocks noGrp="1"/>
          </p:cNvSpPr>
          <p:nvPr>
            <p:ph type="title"/>
          </p:nvPr>
        </p:nvSpPr>
        <p:spPr/>
        <p:txBody>
          <a:bodyPr/>
          <a:lstStyle/>
          <a:p>
            <a:r>
              <a:rPr lang="en-US" dirty="0"/>
              <a:t>Increased Pressure from USCIS </a:t>
            </a:r>
          </a:p>
        </p:txBody>
      </p:sp>
      <p:sp>
        <p:nvSpPr>
          <p:cNvPr id="3" name="Text Placeholder 2">
            <a:extLst>
              <a:ext uri="{FF2B5EF4-FFF2-40B4-BE49-F238E27FC236}">
                <a16:creationId xmlns:a16="http://schemas.microsoft.com/office/drawing/2014/main" xmlns="" id="{237D4C5B-CC39-457B-A13A-83FA57088D07}"/>
              </a:ext>
            </a:extLst>
          </p:cNvPr>
          <p:cNvSpPr>
            <a:spLocks noGrp="1"/>
          </p:cNvSpPr>
          <p:nvPr>
            <p:ph type="body" idx="1"/>
          </p:nvPr>
        </p:nvSpPr>
        <p:spPr>
          <a:xfrm>
            <a:off x="612648" y="1030817"/>
            <a:ext cx="8153400" cy="3371850"/>
          </a:xfrm>
        </p:spPr>
        <p:txBody>
          <a:bodyPr/>
          <a:lstStyle/>
          <a:p>
            <a:pPr>
              <a:buFont typeface="Wingdings" panose="05000000000000000000" pitchFamily="2" charset="2"/>
              <a:buChar char="q"/>
              <a:defRPr/>
            </a:pPr>
            <a:r>
              <a:rPr lang="en-US" sz="1800" dirty="0">
                <a:solidFill>
                  <a:schemeClr val="bg2"/>
                </a:solidFill>
              </a:rPr>
              <a:t>Since late 2016, USCIS has been aggressively making changes to their policies, procedures, and methods of evaluating all applications, including SIJS </a:t>
            </a:r>
          </a:p>
          <a:p>
            <a:pPr>
              <a:buFont typeface="Wingdings" panose="05000000000000000000" pitchFamily="2" charset="2"/>
              <a:buChar char="q"/>
              <a:defRPr/>
            </a:pPr>
            <a:r>
              <a:rPr lang="en-US" sz="1800" dirty="0">
                <a:solidFill>
                  <a:schemeClr val="bg2"/>
                </a:solidFill>
              </a:rPr>
              <a:t>USCIS has increasingly issued: </a:t>
            </a:r>
          </a:p>
          <a:p>
            <a:pPr lvl="1">
              <a:buFont typeface="Wingdings" panose="05000000000000000000" pitchFamily="2" charset="2"/>
              <a:buChar char="q"/>
              <a:defRPr/>
            </a:pPr>
            <a:r>
              <a:rPr lang="en-US" sz="1600" dirty="0">
                <a:solidFill>
                  <a:schemeClr val="bg2"/>
                </a:solidFill>
              </a:rPr>
              <a:t>RFE’s (Request for further Evidence) – identifying evidence USCIS wants to consider for the application</a:t>
            </a:r>
          </a:p>
          <a:p>
            <a:pPr lvl="1">
              <a:buFont typeface="Wingdings" panose="05000000000000000000" pitchFamily="2" charset="2"/>
              <a:buChar char="q"/>
              <a:defRPr/>
            </a:pPr>
            <a:r>
              <a:rPr lang="en-US" sz="1600" dirty="0">
                <a:solidFill>
                  <a:schemeClr val="bg2"/>
                </a:solidFill>
              </a:rPr>
              <a:t>NOID’s (Notice of Intent to Deny) – identifying reasons for intended denial and last opportunity to fix </a:t>
            </a:r>
          </a:p>
          <a:p>
            <a:pPr marL="463550" lvl="1" indent="-350838">
              <a:buClr>
                <a:schemeClr val="accent2"/>
              </a:buClr>
              <a:buFont typeface="Wingdings" panose="05000000000000000000" pitchFamily="2" charset="2"/>
              <a:buChar char="q"/>
              <a:defRPr/>
            </a:pPr>
            <a:r>
              <a:rPr lang="en-US" sz="1800" dirty="0">
                <a:solidFill>
                  <a:schemeClr val="bg2"/>
                </a:solidFill>
              </a:rPr>
              <a:t>Strong Advocates carefully craft proposed orders and try to keep up with latest trends – however, because of rapid changes, might have to file Motions to Amend State Court Orders for submission with USCIS </a:t>
            </a:r>
          </a:p>
          <a:p>
            <a:pPr marL="463550" lvl="1" indent="-350838">
              <a:buClr>
                <a:schemeClr val="accent2"/>
              </a:buClr>
              <a:buFont typeface="Wingdings" panose="05000000000000000000" pitchFamily="2" charset="2"/>
              <a:buChar char="q"/>
              <a:defRPr/>
            </a:pPr>
            <a:r>
              <a:rPr lang="en-US" sz="1800" dirty="0">
                <a:solidFill>
                  <a:schemeClr val="bg2"/>
                </a:solidFill>
              </a:rPr>
              <a:t>As of September 12, 2018 – USCIS’s new policy is to just deny cases instead of issuing RFE’s and NOID’s, except in very limited circumstances</a:t>
            </a:r>
          </a:p>
          <a:p>
            <a:pPr lvl="1">
              <a:buFont typeface="Wingdings" panose="05000000000000000000" pitchFamily="2" charset="2"/>
              <a:buChar char="q"/>
              <a:defRPr/>
            </a:pPr>
            <a:r>
              <a:rPr lang="en-US" sz="1600" dirty="0">
                <a:solidFill>
                  <a:schemeClr val="bg2"/>
                </a:solidFill>
              </a:rPr>
              <a:t>Issue for Priority Dates (date of filing SIJS) – delays ability to file for LPR </a:t>
            </a:r>
          </a:p>
          <a:p>
            <a:pPr lvl="1">
              <a:buFont typeface="Wingdings" panose="05000000000000000000" pitchFamily="2" charset="2"/>
              <a:buChar char="q"/>
              <a:defRPr/>
            </a:pPr>
            <a:endParaRPr lang="en-US" sz="1800" dirty="0">
              <a:solidFill>
                <a:schemeClr val="bg2"/>
              </a:solidFill>
            </a:endParaRPr>
          </a:p>
          <a:p>
            <a:pPr lvl="1">
              <a:buFont typeface="Wingdings" panose="05000000000000000000" pitchFamily="2" charset="2"/>
              <a:buChar char="q"/>
              <a:defRPr/>
            </a:pPr>
            <a:endParaRPr lang="en-US" sz="1800" dirty="0">
              <a:solidFill>
                <a:schemeClr val="bg2"/>
              </a:solidFill>
            </a:endParaRPr>
          </a:p>
          <a:p>
            <a:pPr marL="570231" lvl="1" indent="0">
              <a:buNone/>
              <a:defRPr/>
            </a:pPr>
            <a:endParaRPr lang="en-US" sz="1800" dirty="0">
              <a:solidFill>
                <a:schemeClr val="bg2"/>
              </a:solidFill>
            </a:endParaRPr>
          </a:p>
          <a:p>
            <a:pPr lvl="1">
              <a:buFont typeface="Wingdings" panose="05000000000000000000" pitchFamily="2" charset="2"/>
              <a:buChar char="q"/>
              <a:defRPr/>
            </a:pPr>
            <a:endParaRPr lang="en-US" sz="1800" dirty="0">
              <a:solidFill>
                <a:schemeClr val="bg2"/>
              </a:solidFill>
            </a:endParaRPr>
          </a:p>
          <a:p>
            <a:endParaRPr lang="en-US" dirty="0"/>
          </a:p>
        </p:txBody>
      </p:sp>
    </p:spTree>
    <p:extLst>
      <p:ext uri="{BB962C8B-B14F-4D97-AF65-F5344CB8AC3E}">
        <p14:creationId xmlns:p14="http://schemas.microsoft.com/office/powerpoint/2010/main" xmlns="" val="1466273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3597"/>
            <a:ext cx="7598736" cy="457200"/>
          </a:xfrm>
        </p:spPr>
        <p:txBody>
          <a:bodyPr>
            <a:normAutofit fontScale="90000"/>
          </a:bodyPr>
          <a:lstStyle/>
          <a:p>
            <a:pPr>
              <a:defRPr/>
            </a:pPr>
            <a:r>
              <a:rPr lang="en-US" dirty="0"/>
              <a:t>Best Practices for State Court Order</a:t>
            </a:r>
          </a:p>
        </p:txBody>
      </p:sp>
      <p:sp>
        <p:nvSpPr>
          <p:cNvPr id="3" name="Content Placeholder 2"/>
          <p:cNvSpPr>
            <a:spLocks noGrp="1"/>
          </p:cNvSpPr>
          <p:nvPr>
            <p:ph idx="1"/>
          </p:nvPr>
        </p:nvSpPr>
        <p:spPr>
          <a:xfrm>
            <a:off x="609599" y="1073798"/>
            <a:ext cx="8054606" cy="3886200"/>
          </a:xfrm>
        </p:spPr>
        <p:txBody>
          <a:bodyPr/>
          <a:lstStyle/>
          <a:p>
            <a:pPr>
              <a:buFont typeface="Wingdings" panose="05000000000000000000" pitchFamily="2" charset="2"/>
              <a:buChar char="q"/>
              <a:defRPr/>
            </a:pPr>
            <a:r>
              <a:rPr lang="en-US" sz="1800" dirty="0">
                <a:solidFill>
                  <a:schemeClr val="bg2"/>
                </a:solidFill>
              </a:rPr>
              <a:t>Address each SIJS finding individually</a:t>
            </a:r>
          </a:p>
          <a:p>
            <a:pPr>
              <a:buFont typeface="Wingdings" panose="05000000000000000000" pitchFamily="2" charset="2"/>
              <a:buChar char="q"/>
              <a:defRPr/>
            </a:pPr>
            <a:r>
              <a:rPr lang="en-US" sz="1800" dirty="0">
                <a:solidFill>
                  <a:schemeClr val="bg2"/>
                </a:solidFill>
              </a:rPr>
              <a:t>Issue a separate order for each child </a:t>
            </a:r>
          </a:p>
          <a:p>
            <a:pPr>
              <a:buFont typeface="Wingdings" panose="05000000000000000000" pitchFamily="2" charset="2"/>
              <a:buChar char="q"/>
              <a:defRPr/>
            </a:pPr>
            <a:r>
              <a:rPr lang="en-US" sz="1800" b="1" dirty="0">
                <a:solidFill>
                  <a:schemeClr val="bg2"/>
                </a:solidFill>
              </a:rPr>
              <a:t>Apply and Cite state law for all findings </a:t>
            </a:r>
          </a:p>
          <a:p>
            <a:pPr>
              <a:buFont typeface="Wingdings" panose="05000000000000000000" pitchFamily="2" charset="2"/>
              <a:buChar char="q"/>
              <a:defRPr/>
            </a:pPr>
            <a:r>
              <a:rPr lang="en-US" sz="1800" dirty="0">
                <a:solidFill>
                  <a:schemeClr val="bg2"/>
                </a:solidFill>
              </a:rPr>
              <a:t>For findings of abuse, abandonment and/or neglect: </a:t>
            </a:r>
          </a:p>
          <a:p>
            <a:pPr marL="801688" lvl="2" indent="-338138">
              <a:spcBef>
                <a:spcPts val="600"/>
              </a:spcBef>
              <a:buClr>
                <a:schemeClr val="accent1"/>
              </a:buClr>
              <a:buFont typeface="Wingdings" panose="05000000000000000000" pitchFamily="2" charset="2"/>
              <a:buChar char="q"/>
              <a:defRPr/>
            </a:pPr>
            <a:r>
              <a:rPr lang="en-US" sz="1600" dirty="0">
                <a:solidFill>
                  <a:schemeClr val="bg2"/>
                </a:solidFill>
              </a:rPr>
              <a:t>Separately analyze allegations regarding each parent</a:t>
            </a:r>
          </a:p>
          <a:p>
            <a:pPr marL="801688" lvl="2" indent="-338138">
              <a:spcBef>
                <a:spcPts val="600"/>
              </a:spcBef>
              <a:buClr>
                <a:schemeClr val="accent1"/>
              </a:buClr>
              <a:buFont typeface="Wingdings" panose="05000000000000000000" pitchFamily="2" charset="2"/>
              <a:buChar char="q"/>
              <a:defRPr/>
            </a:pPr>
            <a:r>
              <a:rPr lang="en-US" sz="1600" dirty="0">
                <a:solidFill>
                  <a:schemeClr val="bg2"/>
                </a:solidFill>
              </a:rPr>
              <a:t>Can use facts of A/A/N occurring abroad and/or in the U.S.</a:t>
            </a:r>
          </a:p>
          <a:p>
            <a:pPr marL="463550" lvl="1" indent="-350838">
              <a:spcBef>
                <a:spcPts val="600"/>
              </a:spcBef>
              <a:buClr>
                <a:schemeClr val="accent2"/>
              </a:buClr>
              <a:buFont typeface="Wingdings" panose="05000000000000000000" pitchFamily="2" charset="2"/>
              <a:buChar char="q"/>
              <a:defRPr/>
            </a:pPr>
            <a:r>
              <a:rPr lang="en-US" sz="1800" dirty="0">
                <a:solidFill>
                  <a:schemeClr val="bg2"/>
                </a:solidFill>
              </a:rPr>
              <a:t>Best interest of child not to return to country of origin</a:t>
            </a:r>
          </a:p>
          <a:p>
            <a:pPr marL="801688" lvl="2" indent="-338138">
              <a:spcBef>
                <a:spcPts val="600"/>
              </a:spcBef>
              <a:buClr>
                <a:schemeClr val="accent1"/>
              </a:buClr>
              <a:buFont typeface="Wingdings" panose="05000000000000000000" pitchFamily="2" charset="2"/>
              <a:buChar char="q"/>
              <a:defRPr/>
            </a:pPr>
            <a:r>
              <a:rPr lang="en-US" sz="1600" dirty="0">
                <a:solidFill>
                  <a:schemeClr val="bg2"/>
                </a:solidFill>
              </a:rPr>
              <a:t>Articulate factors weighed to determine this, including positive factors in Court’s custody placement </a:t>
            </a:r>
          </a:p>
          <a:p>
            <a:pPr marL="463550" lvl="1" indent="-350838">
              <a:spcBef>
                <a:spcPts val="600"/>
              </a:spcBef>
              <a:buClr>
                <a:schemeClr val="accent2"/>
              </a:buClr>
              <a:buFont typeface="Wingdings" panose="05000000000000000000" pitchFamily="2" charset="2"/>
              <a:buChar char="q"/>
              <a:defRPr/>
            </a:pPr>
            <a:r>
              <a:rPr lang="en-US" sz="1800" dirty="0">
                <a:solidFill>
                  <a:schemeClr val="bg2"/>
                </a:solidFill>
              </a:rPr>
              <a:t>Articulation of trauma impact on child helpful</a:t>
            </a:r>
          </a:p>
          <a:p>
            <a:pPr marL="463550" lvl="1" indent="-350838">
              <a:spcBef>
                <a:spcPts val="600"/>
              </a:spcBef>
              <a:buClr>
                <a:schemeClr val="accent2"/>
              </a:buClr>
              <a:buFont typeface="Wingdings" panose="05000000000000000000" pitchFamily="2" charset="2"/>
              <a:buChar char="q"/>
              <a:defRPr/>
            </a:pPr>
            <a:r>
              <a:rPr lang="en-US" sz="1800" dirty="0">
                <a:solidFill>
                  <a:schemeClr val="bg2"/>
                </a:solidFill>
              </a:rPr>
              <a:t>Connect the dots between the Court’s rulings and protection of a child survivor of abuse, neglect, or abandonment </a:t>
            </a:r>
          </a:p>
          <a:p>
            <a:pPr lvl="1">
              <a:buFont typeface="Arial" charset="0"/>
              <a:buChar char="–"/>
              <a:defRPr/>
            </a:pPr>
            <a:endParaRPr lang="en-US" dirty="0"/>
          </a:p>
          <a:p>
            <a:pPr lvl="1">
              <a:buFont typeface="Arial" charset="0"/>
              <a:buChar char="–"/>
              <a:defRPr/>
            </a:pPr>
            <a:endParaRPr lang="en-US" dirty="0"/>
          </a:p>
          <a:p>
            <a:pPr marL="0" indent="0">
              <a:buNone/>
              <a:defRPr/>
            </a:pPr>
            <a:endParaRPr lang="en-US" dirty="0"/>
          </a:p>
        </p:txBody>
      </p:sp>
    </p:spTree>
    <p:extLst>
      <p:ext uri="{BB962C8B-B14F-4D97-AF65-F5344CB8AC3E}">
        <p14:creationId xmlns:p14="http://schemas.microsoft.com/office/powerpoint/2010/main" xmlns="" val="1803692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87A047-6EE2-4699-8A45-699628E22DE5}"/>
              </a:ext>
            </a:extLst>
          </p:cNvPr>
          <p:cNvSpPr>
            <a:spLocks noGrp="1"/>
          </p:cNvSpPr>
          <p:nvPr>
            <p:ph type="title"/>
          </p:nvPr>
        </p:nvSpPr>
        <p:spPr/>
        <p:txBody>
          <a:bodyPr/>
          <a:lstStyle/>
          <a:p>
            <a:r>
              <a:rPr lang="en-US" sz="4000" dirty="0"/>
              <a:t>What happens after my Courtroom? </a:t>
            </a:r>
          </a:p>
        </p:txBody>
      </p:sp>
      <p:sp>
        <p:nvSpPr>
          <p:cNvPr id="3" name="Text Placeholder 2">
            <a:extLst>
              <a:ext uri="{FF2B5EF4-FFF2-40B4-BE49-F238E27FC236}">
                <a16:creationId xmlns:a16="http://schemas.microsoft.com/office/drawing/2014/main" xmlns="" id="{A7F6EE22-907A-424A-8E11-2F18C7E64F2A}"/>
              </a:ext>
            </a:extLst>
          </p:cNvPr>
          <p:cNvSpPr>
            <a:spLocks noGrp="1"/>
          </p:cNvSpPr>
          <p:nvPr>
            <p:ph type="body" idx="1"/>
          </p:nvPr>
        </p:nvSpPr>
        <p:spPr>
          <a:xfrm>
            <a:off x="495300" y="984740"/>
            <a:ext cx="8153400" cy="3371850"/>
          </a:xfrm>
        </p:spPr>
        <p:txBody>
          <a:bodyPr/>
          <a:lstStyle/>
          <a:p>
            <a:pPr>
              <a:buSzPct val="75000"/>
              <a:buFont typeface="Wingdings" panose="05000000000000000000" pitchFamily="2" charset="2"/>
              <a:buChar char="q"/>
            </a:pPr>
            <a:r>
              <a:rPr lang="en-US" dirty="0">
                <a:solidFill>
                  <a:schemeClr val="bg2"/>
                </a:solidFill>
              </a:rPr>
              <a:t>Child applies for SIJS with USCIS </a:t>
            </a:r>
          </a:p>
          <a:p>
            <a:pPr>
              <a:buSzPct val="75000"/>
              <a:buFont typeface="Wingdings" panose="05000000000000000000" pitchFamily="2" charset="2"/>
              <a:buChar char="q"/>
            </a:pPr>
            <a:r>
              <a:rPr lang="en-US" dirty="0">
                <a:solidFill>
                  <a:schemeClr val="bg2"/>
                </a:solidFill>
              </a:rPr>
              <a:t>Attends Immigration Court hearings in Arlington</a:t>
            </a:r>
          </a:p>
          <a:p>
            <a:pPr lvl="1">
              <a:buFont typeface="Wingdings" panose="05000000000000000000" pitchFamily="2" charset="2"/>
              <a:buChar char="q"/>
            </a:pPr>
            <a:r>
              <a:rPr lang="en-US" sz="1800" dirty="0">
                <a:solidFill>
                  <a:schemeClr val="bg2"/>
                </a:solidFill>
              </a:rPr>
              <a:t>If child has arrived since 2014, they are most likely in removal proceedings </a:t>
            </a:r>
          </a:p>
          <a:p>
            <a:pPr lvl="1">
              <a:buFont typeface="Wingdings" panose="05000000000000000000" pitchFamily="2" charset="2"/>
              <a:buChar char="q"/>
            </a:pPr>
            <a:r>
              <a:rPr lang="en-US" sz="1800" dirty="0">
                <a:solidFill>
                  <a:schemeClr val="bg2"/>
                </a:solidFill>
              </a:rPr>
              <a:t>While Arlington used to terminate cases where children had predicate orders, now because of DHS attorney opposition and appeals, will only terminate once a Visa for Permanent Residency becomes available </a:t>
            </a:r>
          </a:p>
          <a:p>
            <a:pPr lvl="1">
              <a:buFont typeface="Wingdings" panose="05000000000000000000" pitchFamily="2" charset="2"/>
              <a:buChar char="q"/>
            </a:pPr>
            <a:r>
              <a:rPr lang="en-US" sz="1800" dirty="0">
                <a:solidFill>
                  <a:schemeClr val="bg2"/>
                </a:solidFill>
              </a:rPr>
              <a:t>Status Docket – scheduling for 2019 and 2020 when awaiting SIJS approval or a visa for LPR </a:t>
            </a:r>
          </a:p>
          <a:p>
            <a:pPr>
              <a:buSzPct val="75000"/>
              <a:buFont typeface="Wingdings" panose="05000000000000000000" pitchFamily="2" charset="2"/>
              <a:buChar char="q"/>
            </a:pPr>
            <a:r>
              <a:rPr lang="en-US" dirty="0">
                <a:solidFill>
                  <a:schemeClr val="bg2"/>
                </a:solidFill>
              </a:rPr>
              <a:t>Applies for Permanent Residency (LPR) when visa becomes  available </a:t>
            </a:r>
          </a:p>
        </p:txBody>
      </p:sp>
    </p:spTree>
    <p:extLst>
      <p:ext uri="{BB962C8B-B14F-4D97-AF65-F5344CB8AC3E}">
        <p14:creationId xmlns:p14="http://schemas.microsoft.com/office/powerpoint/2010/main" xmlns="" val="2758175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5F8C0-F85D-4386-A7A6-FDBA9F9FCE5B}"/>
              </a:ext>
            </a:extLst>
          </p:cNvPr>
          <p:cNvSpPr>
            <a:spLocks noGrp="1"/>
          </p:cNvSpPr>
          <p:nvPr>
            <p:ph type="title"/>
          </p:nvPr>
        </p:nvSpPr>
        <p:spPr>
          <a:xfrm>
            <a:off x="612648" y="126295"/>
            <a:ext cx="8153400" cy="742950"/>
          </a:xfrm>
        </p:spPr>
        <p:txBody>
          <a:bodyPr/>
          <a:lstStyle/>
          <a:p>
            <a:r>
              <a:rPr lang="en-US" sz="3600" dirty="0"/>
              <a:t>Immigration Consequences of </a:t>
            </a:r>
            <a:br>
              <a:rPr lang="en-US" sz="3600" dirty="0"/>
            </a:br>
            <a:r>
              <a:rPr lang="en-US" sz="3600" dirty="0"/>
              <a:t>SIJS Findings against Parents  </a:t>
            </a:r>
          </a:p>
        </p:txBody>
      </p:sp>
      <p:sp>
        <p:nvSpPr>
          <p:cNvPr id="3" name="Text Placeholder 2">
            <a:extLst>
              <a:ext uri="{FF2B5EF4-FFF2-40B4-BE49-F238E27FC236}">
                <a16:creationId xmlns:a16="http://schemas.microsoft.com/office/drawing/2014/main" xmlns="" id="{44A0C000-993E-488C-9B3F-6A93C0EFDBBA}"/>
              </a:ext>
            </a:extLst>
          </p:cNvPr>
          <p:cNvSpPr>
            <a:spLocks noGrp="1"/>
          </p:cNvSpPr>
          <p:nvPr>
            <p:ph type="body" idx="1"/>
          </p:nvPr>
        </p:nvSpPr>
        <p:spPr>
          <a:xfrm>
            <a:off x="82069" y="1105769"/>
            <a:ext cx="8824863" cy="3371850"/>
          </a:xfrm>
        </p:spPr>
        <p:txBody>
          <a:bodyPr/>
          <a:lstStyle/>
          <a:p>
            <a:pPr lvl="1">
              <a:buClr>
                <a:schemeClr val="accent2"/>
              </a:buClr>
              <a:buFont typeface="Wingdings" panose="05000000000000000000" pitchFamily="2" charset="2"/>
              <a:buChar char="q"/>
            </a:pPr>
            <a:r>
              <a:rPr lang="en-US" sz="2000" dirty="0">
                <a:solidFill>
                  <a:schemeClr val="bg2"/>
                </a:solidFill>
              </a:rPr>
              <a:t>Civil Findings of abuse/neglect/abandonment by Family Court Judges</a:t>
            </a:r>
          </a:p>
          <a:p>
            <a:pPr lvl="2">
              <a:buClr>
                <a:schemeClr val="accent1"/>
              </a:buClr>
              <a:buFont typeface="Wingdings" panose="05000000000000000000" pitchFamily="2" charset="2"/>
              <a:buChar char="q"/>
            </a:pPr>
            <a:r>
              <a:rPr lang="en-US" sz="1600" dirty="0">
                <a:solidFill>
                  <a:schemeClr val="bg2"/>
                </a:solidFill>
              </a:rPr>
              <a:t>While Court is determining viability of reunification, no termination of parental rights required in these cases for SIJS</a:t>
            </a:r>
          </a:p>
          <a:p>
            <a:pPr marL="1033463" lvl="2" indent="0">
              <a:buClr>
                <a:schemeClr val="accent1"/>
              </a:buClr>
              <a:buNone/>
            </a:pPr>
            <a:r>
              <a:rPr lang="en-US" sz="1600" dirty="0">
                <a:solidFill>
                  <a:schemeClr val="bg2"/>
                </a:solidFill>
              </a:rPr>
              <a:t> (USCIS Policy Manual, Vol. 6, Part J, Ch. 2, 09/26/2018); </a:t>
            </a:r>
            <a:r>
              <a:rPr lang="en-US" sz="1600" i="1" dirty="0">
                <a:solidFill>
                  <a:schemeClr val="bg2"/>
                </a:solidFill>
              </a:rPr>
              <a:t>see also </a:t>
            </a:r>
            <a:r>
              <a:rPr lang="en-US" sz="1600" u="sng" dirty="0">
                <a:solidFill>
                  <a:schemeClr val="bg2"/>
                </a:solidFill>
              </a:rPr>
              <a:t>Del Carmen Benitez v. Doe</a:t>
            </a:r>
            <a:r>
              <a:rPr lang="en-US" sz="1600" dirty="0">
                <a:solidFill>
                  <a:schemeClr val="bg2"/>
                </a:solidFill>
              </a:rPr>
              <a:t>, No. 16-FM-929, 2018 D.C. App. LEXIS 393 (Sep. 6, 2018).</a:t>
            </a:r>
          </a:p>
          <a:p>
            <a:pPr lvl="1">
              <a:buClr>
                <a:schemeClr val="accent2"/>
              </a:buClr>
              <a:buFont typeface="Wingdings" panose="05000000000000000000" pitchFamily="2" charset="2"/>
              <a:buChar char="q"/>
            </a:pPr>
            <a:r>
              <a:rPr lang="en-US" sz="2000" dirty="0">
                <a:solidFill>
                  <a:schemeClr val="bg2"/>
                </a:solidFill>
              </a:rPr>
              <a:t>Immigration Consequences </a:t>
            </a:r>
          </a:p>
          <a:p>
            <a:pPr lvl="2">
              <a:buClr>
                <a:schemeClr val="accent1"/>
              </a:buClr>
              <a:buFont typeface="Wingdings" panose="05000000000000000000" pitchFamily="2" charset="2"/>
              <a:buChar char="q"/>
            </a:pPr>
            <a:r>
              <a:rPr lang="en-US" sz="1600" dirty="0">
                <a:solidFill>
                  <a:schemeClr val="bg2"/>
                </a:solidFill>
              </a:rPr>
              <a:t>Have not seen ICE target parents for SIJS findings against them so far </a:t>
            </a:r>
          </a:p>
          <a:p>
            <a:pPr lvl="2">
              <a:buClr>
                <a:schemeClr val="accent1"/>
              </a:buClr>
              <a:buFont typeface="Wingdings" panose="05000000000000000000" pitchFamily="2" charset="2"/>
              <a:buChar char="q"/>
            </a:pPr>
            <a:r>
              <a:rPr lang="en-US" sz="1600" dirty="0">
                <a:solidFill>
                  <a:schemeClr val="bg2"/>
                </a:solidFill>
              </a:rPr>
              <a:t>?’s under Penalty of Perjury on applications: Whether applicant has failed to support dependents or has withheld custody of a US citizen child outside of US from a US citizen granted custody</a:t>
            </a:r>
          </a:p>
          <a:p>
            <a:pPr lvl="1">
              <a:buClr>
                <a:schemeClr val="accent2"/>
              </a:buClr>
              <a:buFont typeface="Wingdings" panose="05000000000000000000" pitchFamily="2" charset="2"/>
              <a:buChar char="q"/>
            </a:pPr>
            <a:r>
              <a:rPr lang="en-US" sz="2000" dirty="0">
                <a:solidFill>
                  <a:schemeClr val="bg2"/>
                </a:solidFill>
              </a:rPr>
              <a:t>Arrest for Contempt of Court – ICE priority to detain those arrested or charged; fingerprinting by law enforcement is connected to ICE databases</a:t>
            </a:r>
          </a:p>
          <a:p>
            <a:pPr marL="570231" lvl="1" indent="0">
              <a:buClr>
                <a:schemeClr val="accent2"/>
              </a:buClr>
              <a:buNone/>
            </a:pPr>
            <a:r>
              <a:rPr lang="en-US" sz="2000" dirty="0">
                <a:solidFill>
                  <a:schemeClr val="bg2"/>
                </a:solidFill>
              </a:rPr>
              <a:t>	</a:t>
            </a:r>
            <a:r>
              <a:rPr lang="en-US" sz="1700" dirty="0">
                <a:solidFill>
                  <a:schemeClr val="bg2"/>
                </a:solidFill>
              </a:rPr>
              <a:t>Executive Order, </a:t>
            </a:r>
            <a:r>
              <a:rPr lang="en-US" sz="1700" i="1" dirty="0">
                <a:solidFill>
                  <a:schemeClr val="bg2"/>
                </a:solidFill>
              </a:rPr>
              <a:t>Enhancing Public Safety in the Interior of the United States, </a:t>
            </a:r>
            <a:r>
              <a:rPr lang="en-US" sz="1700" dirty="0">
                <a:solidFill>
                  <a:schemeClr val="bg2"/>
                </a:solidFill>
              </a:rPr>
              <a:t>1/25/17 </a:t>
            </a:r>
          </a:p>
        </p:txBody>
      </p:sp>
    </p:spTree>
    <p:extLst>
      <p:ext uri="{BB962C8B-B14F-4D97-AF65-F5344CB8AC3E}">
        <p14:creationId xmlns:p14="http://schemas.microsoft.com/office/powerpoint/2010/main" xmlns="" val="93416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56"/>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B8B8D"/>
              </a:buClr>
              <a:buSzPts val="2000"/>
              <a:buFont typeface="Arial"/>
              <a:buNone/>
            </a:pPr>
            <a:endParaRPr sz="2000" b="0" i="0" u="none" strike="noStrike" cap="none" dirty="0">
              <a:solidFill>
                <a:srgbClr val="8B8B8D"/>
              </a:solidFill>
              <a:latin typeface="Cambria"/>
              <a:ea typeface="Cambria"/>
              <a:cs typeface="Cambria"/>
              <a:sym typeface="Cambria"/>
            </a:endParaRPr>
          </a:p>
        </p:txBody>
      </p:sp>
      <p:sp>
        <p:nvSpPr>
          <p:cNvPr id="409" name="Google Shape;409;p5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National Immigrant Women's Advocacy Project at the American University Washington College of Law</a:t>
            </a:r>
            <a:endParaRPr sz="1200">
              <a:solidFill>
                <a:schemeClr val="lt1"/>
              </a:solidFill>
              <a:latin typeface="Cambria"/>
              <a:ea typeface="Cambria"/>
              <a:cs typeface="Cambria"/>
              <a:sym typeface="Cambria"/>
            </a:endParaRPr>
          </a:p>
        </p:txBody>
      </p:sp>
      <p:sp>
        <p:nvSpPr>
          <p:cNvPr id="6" name="Google Shape;307;p44"/>
          <p:cNvSpPr txBox="1">
            <a:spLocks/>
          </p:cNvSpPr>
          <p:nvPr/>
        </p:nvSpPr>
        <p:spPr>
          <a:xfrm>
            <a:off x="1371600" y="1223962"/>
            <a:ext cx="7620000" cy="7429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400"/>
              <a:buFont typeface="Questrial"/>
              <a:buNone/>
              <a:defRPr sz="4400" b="0" i="0" u="none" strike="noStrike" cap="none">
                <a:solidFill>
                  <a:srgbClr val="FFFFFF"/>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US" sz="3600" dirty="0"/>
              <a:t>Immigrant Litigants in Family Courts</a:t>
            </a:r>
            <a:endParaRPr lang="en-US" sz="2400" dirty="0"/>
          </a:p>
        </p:txBody>
      </p:sp>
      <p:sp>
        <p:nvSpPr>
          <p:cNvPr id="2" name="Title 1"/>
          <p:cNvSpPr>
            <a:spLocks noGrp="1"/>
          </p:cNvSpPr>
          <p:nvPr>
            <p:ph type="title"/>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43905-5BC8-4F31-81F6-F1346FB577D4}"/>
              </a:ext>
            </a:extLst>
          </p:cNvPr>
          <p:cNvSpPr>
            <a:spLocks noGrp="1"/>
          </p:cNvSpPr>
          <p:nvPr>
            <p:ph type="title"/>
          </p:nvPr>
        </p:nvSpPr>
        <p:spPr>
          <a:xfrm>
            <a:off x="495300" y="1842206"/>
            <a:ext cx="8153400" cy="742950"/>
          </a:xfrm>
        </p:spPr>
        <p:txBody>
          <a:bodyPr/>
          <a:lstStyle/>
          <a:p>
            <a:pPr algn="ctr"/>
            <a:r>
              <a:rPr lang="en-US" dirty="0"/>
              <a:t>Barriers between Immigrants </a:t>
            </a:r>
            <a:br>
              <a:rPr lang="en-US" dirty="0"/>
            </a:br>
            <a:r>
              <a:rPr lang="en-US" dirty="0"/>
              <a:t>and Family Court </a:t>
            </a:r>
          </a:p>
        </p:txBody>
      </p:sp>
    </p:spTree>
    <p:extLst>
      <p:ext uri="{BB962C8B-B14F-4D97-AF65-F5344CB8AC3E}">
        <p14:creationId xmlns:p14="http://schemas.microsoft.com/office/powerpoint/2010/main" xmlns="" val="1997299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533400" y="1657350"/>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0" i="0" u="none" strike="noStrike" cap="none" dirty="0">
                <a:solidFill>
                  <a:schemeClr val="bg2"/>
                </a:solidFill>
                <a:ea typeface="Cambria"/>
                <a:cs typeface="Cambria"/>
                <a:sym typeface="Cambria"/>
              </a:rPr>
              <a:t>Divorce</a:t>
            </a:r>
            <a:endParaRPr sz="4800" b="0" i="0" u="none" strike="noStrike" cap="none" dirty="0">
              <a:solidFill>
                <a:schemeClr val="bg2"/>
              </a:solidFill>
              <a:ea typeface="Cambria"/>
              <a:cs typeface="Cambria"/>
              <a:sym typeface="Cambria"/>
            </a:endParaRPr>
          </a:p>
        </p:txBody>
      </p:sp>
      <p:sp>
        <p:nvSpPr>
          <p:cNvPr id="416" name="Google Shape;416;p57"/>
          <p:cNvSpPr txBox="1">
            <a:spLocks noGrp="1"/>
          </p:cNvSpPr>
          <p:nvPr>
            <p:ph type="ftr" idx="11"/>
          </p:nvPr>
        </p:nvSpPr>
        <p:spPr>
          <a:xfrm>
            <a:off x="2667000" y="3575447"/>
            <a:ext cx="3810000" cy="20538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sz="1200">
              <a:solidFill>
                <a:schemeClr val="lt1"/>
              </a:solidFill>
              <a:latin typeface="Cambria"/>
              <a:ea typeface="Cambria"/>
              <a:cs typeface="Cambria"/>
              <a:sym typeface="Cambria"/>
            </a:endParaRPr>
          </a:p>
        </p:txBody>
      </p:sp>
      <p:sp>
        <p:nvSpPr>
          <p:cNvPr id="417" name="Google Shape;417;p57"/>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50</a:t>
            </a:fld>
            <a:endParaRPr sz="1200">
              <a:solidFill>
                <a:schemeClr val="lt1"/>
              </a:solidFill>
              <a:latin typeface="Cambria"/>
              <a:ea typeface="Cambria"/>
              <a:cs typeface="Cambria"/>
              <a:sym typeface="Cambr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8"/>
          <p:cNvSpPr txBox="1">
            <a:spLocks noGrp="1"/>
          </p:cNvSpPr>
          <p:nvPr>
            <p:ph type="title"/>
          </p:nvPr>
        </p:nvSpPr>
        <p:spPr>
          <a:xfrm>
            <a:off x="626533" y="434013"/>
            <a:ext cx="8229600" cy="19407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b="0" i="0" u="none" strike="noStrike" cap="none" dirty="0">
                <a:solidFill>
                  <a:schemeClr val="bg2"/>
                </a:solidFill>
                <a:ea typeface="Cambria"/>
                <a:cs typeface="Cambria"/>
                <a:sym typeface="Cambria"/>
              </a:rPr>
              <a:t>Impact of Divorce</a:t>
            </a:r>
            <a:endParaRPr b="0" i="0" u="none" strike="noStrike" cap="none" dirty="0">
              <a:solidFill>
                <a:schemeClr val="bg2"/>
              </a:solidFill>
              <a:ea typeface="Cambria"/>
              <a:cs typeface="Cambria"/>
              <a:sym typeface="Cambria"/>
            </a:endParaRPr>
          </a:p>
        </p:txBody>
      </p:sp>
      <p:sp>
        <p:nvSpPr>
          <p:cNvPr id="425" name="Google Shape;425;p58"/>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51</a:t>
            </a:fld>
            <a:endParaRPr sz="1200">
              <a:solidFill>
                <a:schemeClr val="lt1"/>
              </a:solidFill>
              <a:latin typeface="Cambria"/>
              <a:ea typeface="Cambria"/>
              <a:cs typeface="Cambria"/>
              <a:sym typeface="Cambria"/>
            </a:endParaRPr>
          </a:p>
        </p:txBody>
      </p:sp>
      <p:sp>
        <p:nvSpPr>
          <p:cNvPr id="423" name="Google Shape;423;p58"/>
          <p:cNvSpPr txBox="1">
            <a:spLocks noGrp="1"/>
          </p:cNvSpPr>
          <p:nvPr>
            <p:ph type="body" idx="1"/>
          </p:nvPr>
        </p:nvSpPr>
        <p:spPr>
          <a:xfrm>
            <a:off x="626533" y="1225550"/>
            <a:ext cx="8229600" cy="4000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ct val="85000"/>
              <a:buFont typeface="Wingdings" panose="05000000000000000000" pitchFamily="2" charset="2"/>
              <a:buChar char="q"/>
            </a:pPr>
            <a:r>
              <a:rPr lang="en" sz="2000" b="0" i="0" u="none" strike="noStrike" cap="none" dirty="0">
                <a:solidFill>
                  <a:schemeClr val="bg2"/>
                </a:solidFill>
                <a:ea typeface="Cambria"/>
                <a:cs typeface="Cambria"/>
                <a:sym typeface="Cambria"/>
              </a:rPr>
              <a:t>VAWA self-petitioners</a:t>
            </a:r>
            <a:endParaRPr sz="20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Must file within two years of final divorce</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Step-children must file before divorce</a:t>
            </a:r>
            <a:endParaRPr sz="1800" b="0" i="0" u="none" strike="noStrike" cap="none" dirty="0">
              <a:solidFill>
                <a:schemeClr val="bg2"/>
              </a:solidFill>
              <a:ea typeface="Cambria"/>
              <a:cs typeface="Cambria"/>
              <a:sym typeface="Cambria"/>
            </a:endParaRPr>
          </a:p>
          <a:p>
            <a:pPr marL="342900" marR="0" lvl="0" indent="-342900" algn="l" rtl="0">
              <a:spcBef>
                <a:spcPts val="480"/>
              </a:spcBef>
              <a:spcAft>
                <a:spcPts val="0"/>
              </a:spcAft>
              <a:buSzPct val="85000"/>
              <a:buFont typeface="Wingdings" panose="05000000000000000000" pitchFamily="2" charset="2"/>
              <a:buChar char="q"/>
            </a:pPr>
            <a:r>
              <a:rPr lang="en" sz="2000" b="0" i="0" u="none" strike="noStrike" cap="none" dirty="0">
                <a:solidFill>
                  <a:schemeClr val="bg2"/>
                </a:solidFill>
                <a:ea typeface="Cambria"/>
                <a:cs typeface="Cambria"/>
                <a:sym typeface="Cambria"/>
              </a:rPr>
              <a:t>Ends legal immigration status for spouses and children of visa holders:</a:t>
            </a:r>
            <a:endParaRPr sz="2000" b="0" i="0" u="none" strike="noStrike" cap="none" dirty="0">
              <a:solidFill>
                <a:schemeClr val="bg2"/>
              </a:solidFill>
              <a:ea typeface="Cambria"/>
              <a:cs typeface="Cambria"/>
              <a:sym typeface="Cambria"/>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Students, Persons with legal work visas, Diplomats</a:t>
            </a:r>
            <a:endParaRPr sz="1800" dirty="0">
              <a:solidFill>
                <a:schemeClr val="bg2"/>
              </a:solidFill>
            </a:endParaRPr>
          </a:p>
          <a:p>
            <a:pPr marL="342900" marR="0" lvl="0" indent="-342900" algn="l" rtl="0">
              <a:spcBef>
                <a:spcPts val="480"/>
              </a:spcBef>
              <a:spcAft>
                <a:spcPts val="0"/>
              </a:spcAft>
              <a:buSzPct val="85000"/>
              <a:buFont typeface="Wingdings" panose="05000000000000000000" pitchFamily="2" charset="2"/>
              <a:buChar char="q"/>
            </a:pPr>
            <a:r>
              <a:rPr lang="en" sz="2000" b="0" i="0" u="none" strike="noStrike" cap="none" dirty="0">
                <a:solidFill>
                  <a:schemeClr val="bg2"/>
                </a:solidFill>
                <a:ea typeface="Cambria"/>
                <a:cs typeface="Cambria"/>
                <a:sym typeface="Cambria"/>
              </a:rPr>
              <a:t>Divorce cuts off access to lawful permanent residency for spouses and children of people seeking lawful permanent residency based on:</a:t>
            </a:r>
            <a:endParaRPr sz="2000" dirty="0">
              <a:solidFill>
                <a:schemeClr val="bg2"/>
              </a:solidFill>
            </a:endParaRPr>
          </a:p>
          <a:p>
            <a:pPr marL="742950" marR="0" lvl="1" indent="-285750" algn="l" rtl="0">
              <a:spcBef>
                <a:spcPts val="36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Asylees</a:t>
            </a:r>
            <a:endParaRPr sz="1800" dirty="0">
              <a:solidFill>
                <a:schemeClr val="bg2"/>
              </a:solidFill>
            </a:endParaRPr>
          </a:p>
          <a:p>
            <a:pPr marL="742950" marR="0" lvl="1" indent="-285750" algn="l" rtl="0">
              <a:spcBef>
                <a:spcPts val="36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Employment visa holders</a:t>
            </a:r>
            <a:endParaRPr sz="1800" dirty="0">
              <a:solidFill>
                <a:schemeClr val="bg2"/>
              </a:solidFill>
            </a:endParaRPr>
          </a:p>
          <a:p>
            <a:pPr marL="742950" marR="0" lvl="1" indent="-285750" algn="l" rtl="0">
              <a:spcBef>
                <a:spcPts val="36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Family based visas</a:t>
            </a:r>
            <a:endParaRPr sz="1800" b="0" i="0" u="none" strike="noStrike" cap="none" dirty="0">
              <a:solidFill>
                <a:schemeClr val="bg2"/>
              </a:solidFill>
              <a:ea typeface="Cambria"/>
              <a:cs typeface="Cambria"/>
              <a:sym typeface="Cambria"/>
            </a:endParaRPr>
          </a:p>
          <a:p>
            <a:pPr marL="742950" marR="0" lvl="1" indent="-285750" algn="l" rtl="0">
              <a:spcBef>
                <a:spcPts val="36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Cancellation of removal </a:t>
            </a:r>
            <a:endParaRPr sz="1800" dirty="0">
              <a:solidFill>
                <a:schemeClr val="bg2"/>
              </a:solidFill>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txBox="1">
            <a:spLocks noGrp="1"/>
          </p:cNvSpPr>
          <p:nvPr>
            <p:ph type="title"/>
          </p:nvPr>
        </p:nvSpPr>
        <p:spPr>
          <a:xfrm>
            <a:off x="615244" y="214696"/>
            <a:ext cx="8229600" cy="64293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4400" b="0" i="0" u="none" strike="noStrike" cap="none" dirty="0">
                <a:solidFill>
                  <a:schemeClr val="bg2"/>
                </a:solidFill>
                <a:ea typeface="Cambria"/>
                <a:cs typeface="Cambria"/>
                <a:sym typeface="Cambria"/>
              </a:rPr>
              <a:t>Annulment Instead of Divorce</a:t>
            </a:r>
            <a:endParaRPr dirty="0">
              <a:solidFill>
                <a:schemeClr val="bg2"/>
              </a:solidFill>
            </a:endParaRPr>
          </a:p>
        </p:txBody>
      </p:sp>
      <p:sp>
        <p:nvSpPr>
          <p:cNvPr id="432" name="Google Shape;432;p59"/>
          <p:cNvSpPr txBox="1">
            <a:spLocks noGrp="1"/>
          </p:cNvSpPr>
          <p:nvPr>
            <p:ph type="ftr" idx="11"/>
          </p:nvPr>
        </p:nvSpPr>
        <p:spPr>
          <a:xfrm>
            <a:off x="2667000" y="3575447"/>
            <a:ext cx="3810000" cy="20538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sz="1200">
              <a:solidFill>
                <a:schemeClr val="lt1"/>
              </a:solidFill>
              <a:latin typeface="Cambria"/>
              <a:ea typeface="Cambria"/>
              <a:cs typeface="Cambria"/>
              <a:sym typeface="Cambria"/>
            </a:endParaRPr>
          </a:p>
        </p:txBody>
      </p:sp>
      <p:sp>
        <p:nvSpPr>
          <p:cNvPr id="433" name="Google Shape;433;p59"/>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52</a:t>
            </a:fld>
            <a:endParaRPr sz="1200">
              <a:solidFill>
                <a:schemeClr val="lt1"/>
              </a:solidFill>
              <a:latin typeface="Cambria"/>
              <a:ea typeface="Cambria"/>
              <a:cs typeface="Cambria"/>
              <a:sym typeface="Cambria"/>
            </a:endParaRPr>
          </a:p>
        </p:txBody>
      </p:sp>
      <p:sp>
        <p:nvSpPr>
          <p:cNvPr id="431" name="Google Shape;431;p59"/>
          <p:cNvSpPr txBox="1">
            <a:spLocks noGrp="1"/>
          </p:cNvSpPr>
          <p:nvPr>
            <p:ph type="body" idx="1"/>
          </p:nvPr>
        </p:nvSpPr>
        <p:spPr>
          <a:xfrm>
            <a:off x="615244" y="1192113"/>
            <a:ext cx="8229600" cy="24860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Annulment can lead to a marriage fraud finding that:</a:t>
            </a:r>
            <a:endParaRPr sz="2400" dirty="0">
              <a:solidFill>
                <a:schemeClr val="bg2"/>
              </a:solidFill>
            </a:endParaRPr>
          </a:p>
          <a:p>
            <a:pPr marL="800100" marR="0" lvl="1" indent="-342900" algn="l" rtl="0">
              <a:spcBef>
                <a:spcPts val="440"/>
              </a:spcBef>
              <a:spcAft>
                <a:spcPts val="0"/>
              </a:spcAft>
              <a:buSzPct val="75000"/>
              <a:buFont typeface="Wingdings" panose="05000000000000000000" pitchFamily="2" charset="2"/>
              <a:buChar char="q"/>
            </a:pPr>
            <a:r>
              <a:rPr lang="en" sz="2400" b="0" i="0" u="none" strike="noStrike" cap="none" dirty="0">
                <a:solidFill>
                  <a:schemeClr val="bg2"/>
                </a:solidFill>
                <a:ea typeface="Cambria"/>
                <a:cs typeface="Cambria"/>
                <a:sym typeface="Cambria"/>
              </a:rPr>
              <a:t>Permanently bars approval of any visa petition</a:t>
            </a:r>
            <a:endParaRPr sz="2400" dirty="0">
              <a:solidFill>
                <a:schemeClr val="bg2"/>
              </a:solidFill>
            </a:endParaRPr>
          </a:p>
          <a:p>
            <a:pPr marL="800100" marR="0" lvl="1" indent="-342900" algn="l" rtl="0">
              <a:spcBef>
                <a:spcPts val="440"/>
              </a:spcBef>
              <a:spcAft>
                <a:spcPts val="0"/>
              </a:spcAft>
              <a:buSzPct val="75000"/>
              <a:buFont typeface="Wingdings" panose="05000000000000000000" pitchFamily="2" charset="2"/>
              <a:buChar char="q"/>
            </a:pPr>
            <a:r>
              <a:rPr lang="en" sz="2400" b="0" i="0" u="none" strike="noStrike" cap="none" dirty="0">
                <a:solidFill>
                  <a:schemeClr val="bg2"/>
                </a:solidFill>
                <a:ea typeface="Cambria"/>
                <a:cs typeface="Cambria"/>
                <a:sym typeface="Cambria"/>
              </a:rPr>
              <a:t>Is a ground for deportation</a:t>
            </a:r>
            <a:endParaRPr sz="2400" dirty="0">
              <a:solidFill>
                <a:schemeClr val="bg2"/>
              </a:solidFill>
            </a:endParaRPr>
          </a:p>
          <a:p>
            <a:pPr marL="800100" marR="0" lvl="1" indent="-342900" algn="l" rtl="0">
              <a:spcBef>
                <a:spcPts val="440"/>
              </a:spcBef>
              <a:spcAft>
                <a:spcPts val="0"/>
              </a:spcAft>
              <a:buSzPct val="75000"/>
              <a:buFont typeface="Wingdings" panose="05000000000000000000" pitchFamily="2" charset="2"/>
              <a:buChar char="q"/>
            </a:pPr>
            <a:r>
              <a:rPr lang="en" sz="2400" b="0" i="0" u="none" strike="noStrike" cap="none" dirty="0">
                <a:solidFill>
                  <a:schemeClr val="bg2"/>
                </a:solidFill>
                <a:ea typeface="Cambria"/>
                <a:cs typeface="Cambria"/>
                <a:sym typeface="Cambria"/>
              </a:rPr>
              <a:t>Can lead to an unfavorable exercise of discretion by an immigration judge not to grant immigration relief</a:t>
            </a:r>
            <a:endParaRPr sz="2400" dirty="0">
              <a:solidFill>
                <a:schemeClr val="bg2"/>
              </a:solidFill>
            </a:endParaRPr>
          </a:p>
          <a:p>
            <a:pPr marL="342900" marR="0" lvl="0" indent="-342900" algn="l" rtl="0">
              <a:spcBef>
                <a:spcPts val="520"/>
              </a:spcBef>
              <a:spcAft>
                <a:spcPts val="0"/>
              </a:spcAft>
              <a:buSzPct val="85000"/>
              <a:buFont typeface="Wingdings" panose="05000000000000000000" pitchFamily="2" charset="2"/>
              <a:buChar char="q"/>
            </a:pPr>
            <a:r>
              <a:rPr lang="en" sz="2400" b="0" i="0" u="none" strike="noStrike" cap="none" dirty="0">
                <a:solidFill>
                  <a:schemeClr val="bg2"/>
                </a:solidFill>
                <a:ea typeface="Cambria"/>
                <a:cs typeface="Cambria"/>
                <a:sym typeface="Cambria"/>
              </a:rPr>
              <a:t>Impact on </a:t>
            </a:r>
            <a:endParaRPr sz="2400" dirty="0">
              <a:solidFill>
                <a:schemeClr val="bg2"/>
              </a:solidFill>
            </a:endParaRPr>
          </a:p>
          <a:p>
            <a:pPr marL="800100" marR="0" lvl="1" indent="-342900" algn="l" rtl="0">
              <a:spcBef>
                <a:spcPts val="440"/>
              </a:spcBef>
              <a:spcAft>
                <a:spcPts val="0"/>
              </a:spcAft>
              <a:buSzPct val="75000"/>
              <a:buFont typeface="Wingdings" panose="05000000000000000000" pitchFamily="2" charset="2"/>
              <a:buChar char="q"/>
            </a:pPr>
            <a:r>
              <a:rPr lang="en" sz="2400" b="0" i="0" u="none" strike="noStrike" cap="none" dirty="0">
                <a:solidFill>
                  <a:schemeClr val="bg2"/>
                </a:solidFill>
                <a:ea typeface="Cambria"/>
                <a:cs typeface="Cambria"/>
                <a:sym typeface="Cambria"/>
              </a:rPr>
              <a:t>Spousal support</a:t>
            </a:r>
            <a:endParaRPr sz="2400" dirty="0">
              <a:solidFill>
                <a:schemeClr val="bg2"/>
              </a:solidFill>
            </a:endParaRPr>
          </a:p>
          <a:p>
            <a:pPr marL="800100" marR="0" lvl="1" indent="-342900" algn="l" rtl="0">
              <a:spcBef>
                <a:spcPts val="440"/>
              </a:spcBef>
              <a:spcAft>
                <a:spcPts val="0"/>
              </a:spcAft>
              <a:buSzPct val="75000"/>
              <a:buFont typeface="Wingdings" panose="05000000000000000000" pitchFamily="2" charset="2"/>
              <a:buChar char="q"/>
            </a:pPr>
            <a:r>
              <a:rPr lang="en" sz="2400" b="0" i="0" u="none" strike="noStrike" cap="none" dirty="0">
                <a:solidFill>
                  <a:schemeClr val="bg2"/>
                </a:solidFill>
                <a:ea typeface="Cambria"/>
                <a:cs typeface="Cambria"/>
                <a:sym typeface="Cambria"/>
              </a:rPr>
              <a:t>Property division </a:t>
            </a:r>
            <a:endParaRPr sz="2400" dirty="0">
              <a:solidFill>
                <a:schemeClr val="bg2"/>
              </a:solidFill>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0"/>
          <p:cNvSpPr txBox="1">
            <a:spLocks noGrp="1"/>
          </p:cNvSpPr>
          <p:nvPr>
            <p:ph type="title"/>
          </p:nvPr>
        </p:nvSpPr>
        <p:spPr>
          <a:xfrm>
            <a:off x="457200" y="502991"/>
            <a:ext cx="8229600" cy="29944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bg2"/>
                </a:solidFill>
                <a:ea typeface="Cambria"/>
                <a:cs typeface="Cambria"/>
                <a:sym typeface="Cambria"/>
              </a:rPr>
              <a:t>Custody </a:t>
            </a:r>
            <a:endParaRPr sz="4400" b="0" i="0" u="none" strike="noStrike" cap="none" dirty="0">
              <a:solidFill>
                <a:schemeClr val="bg2"/>
              </a:solidFill>
              <a:ea typeface="Cambria"/>
              <a:cs typeface="Cambria"/>
              <a:sym typeface="Cambria"/>
            </a:endParaRPr>
          </a:p>
        </p:txBody>
      </p:sp>
      <p:sp>
        <p:nvSpPr>
          <p:cNvPr id="439" name="Google Shape;439;p6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solidFill>
                  <a:schemeClr val="lt1"/>
                </a:solidFill>
                <a:latin typeface="Cambria"/>
                <a:ea typeface="Cambria"/>
                <a:cs typeface="Cambria"/>
                <a:sym typeface="Cambria"/>
              </a:rPr>
              <a:t>American University Washington College of Law</a:t>
            </a:r>
            <a:endParaRPr sz="1200">
              <a:solidFill>
                <a:schemeClr val="lt1"/>
              </a:solidFill>
              <a:latin typeface="Cambria"/>
              <a:ea typeface="Cambria"/>
              <a:cs typeface="Cambria"/>
              <a:sym typeface="Cambria"/>
            </a:endParaRPr>
          </a:p>
        </p:txBody>
      </p:sp>
      <p:sp>
        <p:nvSpPr>
          <p:cNvPr id="440" name="Google Shape;440;p60"/>
          <p:cNvSpPr txBox="1">
            <a:spLocks noGrp="1"/>
          </p:cNvSpPr>
          <p:nvPr>
            <p:ph type="sldNum" idx="12"/>
          </p:nvPr>
        </p:nvSpPr>
        <p:spPr>
          <a:xfrm>
            <a:off x="8472458" y="3497413"/>
            <a:ext cx="548700" cy="295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53</a:t>
            </a:fld>
            <a:endParaRPr sz="1200">
              <a:solidFill>
                <a:schemeClr val="lt1"/>
              </a:solidFill>
              <a:latin typeface="Cambria"/>
              <a:ea typeface="Cambria"/>
              <a:cs typeface="Cambria"/>
              <a:sym typeface="Cambri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title"/>
          </p:nvPr>
        </p:nvSpPr>
        <p:spPr>
          <a:xfrm>
            <a:off x="592233" y="240052"/>
            <a:ext cx="8540044" cy="64293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3300" i="0" u="none" strike="noStrike" cap="none" dirty="0">
                <a:solidFill>
                  <a:schemeClr val="bg2"/>
                </a:solidFill>
                <a:ea typeface="Cambria"/>
                <a:cs typeface="Cambria"/>
                <a:sym typeface="Cambria"/>
              </a:rPr>
              <a:t>Protecting Immigrant </a:t>
            </a:r>
            <a:r>
              <a:rPr lang="en" sz="3300" dirty="0">
                <a:solidFill>
                  <a:schemeClr val="bg2"/>
                </a:solidFill>
              </a:rPr>
              <a:t>Survivors </a:t>
            </a:r>
            <a:r>
              <a:rPr lang="en" sz="3300" i="0" u="none" strike="noStrike" cap="none" dirty="0">
                <a:solidFill>
                  <a:schemeClr val="bg2"/>
                </a:solidFill>
                <a:ea typeface="Cambria"/>
                <a:cs typeface="Cambria"/>
                <a:sym typeface="Cambria"/>
              </a:rPr>
              <a:t>Protects Children</a:t>
            </a:r>
            <a:endParaRPr sz="3300" dirty="0">
              <a:solidFill>
                <a:schemeClr val="bg2"/>
              </a:solidFill>
            </a:endParaRPr>
          </a:p>
        </p:txBody>
      </p:sp>
      <p:sp>
        <p:nvSpPr>
          <p:cNvPr id="448" name="Google Shape;448;p61"/>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54</a:t>
            </a:fld>
            <a:endParaRPr sz="1200">
              <a:solidFill>
                <a:schemeClr val="lt1"/>
              </a:solidFill>
              <a:latin typeface="Cambria"/>
              <a:ea typeface="Cambria"/>
              <a:cs typeface="Cambria"/>
              <a:sym typeface="Cambria"/>
            </a:endParaRPr>
          </a:p>
        </p:txBody>
      </p:sp>
      <p:sp>
        <p:nvSpPr>
          <p:cNvPr id="447" name="Google Shape;447;p61"/>
          <p:cNvSpPr txBox="1">
            <a:spLocks noGrp="1"/>
          </p:cNvSpPr>
          <p:nvPr>
            <p:ph type="body" idx="1"/>
          </p:nvPr>
        </p:nvSpPr>
        <p:spPr>
          <a:xfrm>
            <a:off x="457200" y="1220666"/>
            <a:ext cx="8229600" cy="3086100"/>
          </a:xfrm>
          <a:prstGeom prst="rect">
            <a:avLst/>
          </a:prstGeom>
          <a:noFill/>
          <a:ln>
            <a:noFill/>
          </a:ln>
        </p:spPr>
        <p:txBody>
          <a:bodyPr spcFirstLastPara="1" wrap="square" lIns="91425" tIns="45700" rIns="91425" bIns="45700" anchor="t" anchorCtr="0">
            <a:noAutofit/>
          </a:bodyPr>
          <a:lstStyle/>
          <a:p>
            <a:pPr marL="406400" indent="-342900">
              <a:spcBef>
                <a:spcPts val="0"/>
              </a:spcBef>
              <a:buSzPct val="75000"/>
              <a:buFont typeface="Wingdings" panose="05000000000000000000" pitchFamily="2" charset="2"/>
              <a:buChar char="q"/>
            </a:pPr>
            <a:r>
              <a:rPr lang="en-US" sz="2200" i="0" u="none" strike="noStrike" cap="none" dirty="0">
                <a:solidFill>
                  <a:schemeClr val="bg2"/>
                </a:solidFill>
                <a:ea typeface="Calibri"/>
                <a:cs typeface="Calibri"/>
                <a:sym typeface="Calibri"/>
              </a:rPr>
              <a:t>The co-</a:t>
            </a:r>
            <a:r>
              <a:rPr lang="en-US" sz="2200" dirty="0" err="1">
                <a:solidFill>
                  <a:schemeClr val="bg2"/>
                </a:solidFill>
                <a:ea typeface="Calibri"/>
                <a:cs typeface="Calibri"/>
                <a:sym typeface="Calibri"/>
              </a:rPr>
              <a:t>o</a:t>
            </a:r>
            <a:r>
              <a:rPr lang="en-US" sz="2200" i="0" u="none" strike="noStrike" cap="none" dirty="0" err="1">
                <a:solidFill>
                  <a:schemeClr val="bg2"/>
                </a:solidFill>
                <a:ea typeface="Calibri"/>
                <a:cs typeface="Calibri"/>
                <a:sym typeface="Calibri"/>
              </a:rPr>
              <a:t>currence</a:t>
            </a:r>
            <a:r>
              <a:rPr lang="en-US" sz="2200" i="0" u="none" strike="noStrike" cap="none" dirty="0">
                <a:solidFill>
                  <a:schemeClr val="bg2"/>
                </a:solidFill>
                <a:ea typeface="Calibri"/>
                <a:cs typeface="Calibri"/>
                <a:sym typeface="Calibri"/>
              </a:rPr>
              <a:t> of DV and child abuse in a household drops </a:t>
            </a:r>
            <a:r>
              <a:rPr lang="en-US" sz="2200" dirty="0">
                <a:solidFill>
                  <a:schemeClr val="bg2"/>
                </a:solidFill>
                <a:ea typeface="Calibri"/>
                <a:cs typeface="Calibri"/>
                <a:sym typeface="Calibri"/>
              </a:rPr>
              <a:t>significantly </a:t>
            </a:r>
            <a:r>
              <a:rPr lang="en" sz="2200" dirty="0">
                <a:solidFill>
                  <a:schemeClr val="bg2"/>
                </a:solidFill>
                <a:ea typeface="Calibri"/>
                <a:cs typeface="Calibri"/>
                <a:sym typeface="Calibri"/>
              </a:rPr>
              <a:t>(77% to 23%) </a:t>
            </a:r>
            <a:r>
              <a:rPr lang="en-US" sz="2200" dirty="0">
                <a:solidFill>
                  <a:schemeClr val="bg2"/>
                </a:solidFill>
                <a:ea typeface="Calibri"/>
                <a:cs typeface="Calibri"/>
                <a:sym typeface="Calibri"/>
              </a:rPr>
              <a:t>when immigrant DV survivors receive help </a:t>
            </a:r>
            <a:endParaRPr lang="en" sz="2200" dirty="0">
              <a:solidFill>
                <a:schemeClr val="bg2"/>
              </a:solidFill>
              <a:ea typeface="Calibri"/>
              <a:cs typeface="Calibri"/>
              <a:sym typeface="Calibri"/>
            </a:endParaRPr>
          </a:p>
          <a:p>
            <a:pPr marL="342900" marR="0" lvl="0" indent="-279400" algn="l" rtl="0">
              <a:spcBef>
                <a:spcPts val="0"/>
              </a:spcBef>
              <a:spcAft>
                <a:spcPts val="0"/>
              </a:spcAft>
              <a:buSzPct val="75000"/>
              <a:buFont typeface="Wingdings" panose="05000000000000000000" pitchFamily="2" charset="2"/>
              <a:buChar char="q"/>
            </a:pPr>
            <a:endParaRPr sz="500" dirty="0">
              <a:solidFill>
                <a:schemeClr val="bg2"/>
              </a:solidFill>
              <a:ea typeface="Calibri"/>
              <a:cs typeface="Calibri"/>
              <a:sym typeface="Calibri"/>
            </a:endParaRPr>
          </a:p>
          <a:p>
            <a:pPr marL="406400" marR="0" lvl="0" indent="-342900" algn="l" rtl="0">
              <a:spcBef>
                <a:spcPts val="560"/>
              </a:spcBef>
              <a:spcAft>
                <a:spcPts val="0"/>
              </a:spcAft>
              <a:buSzPct val="75000"/>
              <a:buFont typeface="Wingdings" panose="05000000000000000000" pitchFamily="2" charset="2"/>
              <a:buChar char="q"/>
            </a:pPr>
            <a:r>
              <a:rPr lang="en" sz="2200" i="0" u="none" strike="noStrike" cap="none" dirty="0">
                <a:solidFill>
                  <a:schemeClr val="bg2"/>
                </a:solidFill>
                <a:ea typeface="Calibri"/>
                <a:cs typeface="Calibri"/>
                <a:sym typeface="Calibri"/>
              </a:rPr>
              <a:t>Children of help seekers </a:t>
            </a:r>
            <a:r>
              <a:rPr lang="en-US" sz="2200" i="0" u="none" strike="noStrike" cap="none" dirty="0">
                <a:solidFill>
                  <a:schemeClr val="bg2"/>
                </a:solidFill>
                <a:ea typeface="Calibri"/>
                <a:cs typeface="Calibri"/>
                <a:sym typeface="Calibri"/>
              </a:rPr>
              <a:t>are </a:t>
            </a:r>
            <a:r>
              <a:rPr lang="en" sz="2200" i="0" u="none" strike="noStrike" cap="none" dirty="0">
                <a:solidFill>
                  <a:schemeClr val="bg2"/>
                </a:solidFill>
                <a:ea typeface="Calibri"/>
                <a:cs typeface="Calibri"/>
                <a:sym typeface="Calibri"/>
              </a:rPr>
              <a:t>20% less likely to have </a:t>
            </a:r>
            <a:r>
              <a:rPr lang="en-US" sz="2200" dirty="0">
                <a:solidFill>
                  <a:schemeClr val="bg2"/>
                </a:solidFill>
                <a:ea typeface="Calibri"/>
                <a:cs typeface="Calibri"/>
                <a:sym typeface="Calibri"/>
              </a:rPr>
              <a:t>mother’s </a:t>
            </a:r>
            <a:r>
              <a:rPr lang="en" sz="2200" i="0" u="none" strike="noStrike" cap="none" dirty="0">
                <a:solidFill>
                  <a:schemeClr val="bg2"/>
                </a:solidFill>
                <a:ea typeface="Calibri"/>
                <a:cs typeface="Calibri"/>
                <a:sym typeface="Calibri"/>
              </a:rPr>
              <a:t>abuser threaten them</a:t>
            </a:r>
          </a:p>
          <a:p>
            <a:pPr marL="342900" marR="0" lvl="0" indent="-279400" algn="l" rtl="0">
              <a:spcBef>
                <a:spcPts val="560"/>
              </a:spcBef>
              <a:spcAft>
                <a:spcPts val="0"/>
              </a:spcAft>
              <a:buSzPct val="75000"/>
              <a:buFont typeface="Wingdings" panose="05000000000000000000" pitchFamily="2" charset="2"/>
              <a:buChar char="q"/>
            </a:pPr>
            <a:endParaRPr sz="500" dirty="0">
              <a:solidFill>
                <a:schemeClr val="bg2"/>
              </a:solidFill>
              <a:ea typeface="Calibri"/>
              <a:cs typeface="Calibri"/>
              <a:sym typeface="Calibri"/>
            </a:endParaRPr>
          </a:p>
          <a:p>
            <a:pPr marL="406400" marR="0" lvl="0" indent="-342900" algn="l" rtl="0">
              <a:spcBef>
                <a:spcPts val="560"/>
              </a:spcBef>
              <a:spcAft>
                <a:spcPts val="0"/>
              </a:spcAft>
              <a:buSzPct val="75000"/>
              <a:buFont typeface="Wingdings" panose="05000000000000000000" pitchFamily="2" charset="2"/>
              <a:buChar char="q"/>
            </a:pPr>
            <a:r>
              <a:rPr lang="en-US" sz="2200" i="0" u="none" strike="noStrike" cap="none" dirty="0">
                <a:solidFill>
                  <a:schemeClr val="bg2"/>
                </a:solidFill>
                <a:ea typeface="Calibri"/>
                <a:cs typeface="Calibri"/>
                <a:sym typeface="Calibri"/>
              </a:rPr>
              <a:t>Children of help seekers are o</a:t>
            </a:r>
            <a:r>
              <a:rPr lang="en" sz="2200" i="0" u="none" strike="noStrike" cap="none" dirty="0">
                <a:solidFill>
                  <a:schemeClr val="bg2"/>
                </a:solidFill>
                <a:ea typeface="Calibri"/>
                <a:cs typeface="Calibri"/>
                <a:sym typeface="Calibri"/>
              </a:rPr>
              <a:t>ne-third less likely to have abuser threaten to take them away from their mother</a:t>
            </a:r>
          </a:p>
          <a:p>
            <a:pPr marL="406400" marR="0" lvl="0" indent="-342900" algn="l" rtl="0">
              <a:spcBef>
                <a:spcPts val="560"/>
              </a:spcBef>
              <a:spcAft>
                <a:spcPts val="0"/>
              </a:spcAft>
              <a:buSzPct val="75000"/>
              <a:buFont typeface="Wingdings" panose="05000000000000000000" pitchFamily="2" charset="2"/>
              <a:buChar char="q"/>
            </a:pPr>
            <a:endParaRPr lang="en" sz="500" dirty="0">
              <a:solidFill>
                <a:schemeClr val="bg2"/>
              </a:solidFill>
              <a:ea typeface="Calibri"/>
              <a:cs typeface="Calibri"/>
              <a:sym typeface="Calibri"/>
            </a:endParaRPr>
          </a:p>
          <a:p>
            <a:pPr marL="63500" marR="0" lvl="0" indent="0" algn="l" rtl="0">
              <a:spcBef>
                <a:spcPts val="560"/>
              </a:spcBef>
              <a:spcAft>
                <a:spcPts val="0"/>
              </a:spcAft>
              <a:buClr>
                <a:schemeClr val="dk1"/>
              </a:buClr>
              <a:buSzPts val="1800"/>
              <a:buNone/>
            </a:pPr>
            <a:r>
              <a:rPr lang="en" sz="1600" b="0" i="0" u="none" strike="noStrike" cap="none" dirty="0">
                <a:solidFill>
                  <a:schemeClr val="bg2"/>
                </a:solidFill>
                <a:ea typeface="Arial"/>
                <a:cs typeface="Arial"/>
                <a:sym typeface="Arial"/>
              </a:rPr>
              <a:t>Ammar, Orloff, Hass and Dutton, “Children of Battered Immigrant Women: An Assessment of the Cumulative Effects of Violence, Access to Services and Immigrant Status.”  (September 2004) </a:t>
            </a:r>
            <a:r>
              <a:rPr lang="en" sz="1600" b="0" i="0" u="sng" strike="noStrike" cap="none" dirty="0">
                <a:solidFill>
                  <a:schemeClr val="bg2"/>
                </a:solidFill>
                <a:ea typeface="Arial"/>
                <a:cs typeface="Arial"/>
                <a:sym typeface="Arial"/>
              </a:rPr>
              <a:t>http://niwaplibrary.wcl.american.edu/pubs/co-occurencedvchildabuse/</a:t>
            </a:r>
            <a:r>
              <a:rPr lang="en" sz="1600" b="0" i="0" u="none" strike="noStrike" cap="none" dirty="0">
                <a:solidFill>
                  <a:schemeClr val="bg2"/>
                </a:solidFill>
                <a:ea typeface="Arial"/>
                <a:cs typeface="Arial"/>
                <a:sym typeface="Arial"/>
              </a:rPr>
              <a:t> </a:t>
            </a:r>
            <a:endParaRPr sz="1600" b="0" i="0" u="none" strike="noStrike" cap="none" dirty="0">
              <a:solidFill>
                <a:schemeClr val="bg2"/>
              </a:solidFil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mbria"/>
              <a:ea typeface="Cambria"/>
              <a:cs typeface="Cambria"/>
              <a:sym typeface="Cambria"/>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2"/>
          <p:cNvSpPr txBox="1">
            <a:spLocks noGrp="1"/>
          </p:cNvSpPr>
          <p:nvPr>
            <p:ph type="title"/>
          </p:nvPr>
        </p:nvSpPr>
        <p:spPr>
          <a:xfrm>
            <a:off x="480907" y="266242"/>
            <a:ext cx="9144000" cy="54768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3800" i="0" u="none" strike="noStrike" cap="none" dirty="0">
                <a:solidFill>
                  <a:schemeClr val="bg2"/>
                </a:solidFill>
                <a:ea typeface="Cambria"/>
                <a:cs typeface="Cambria"/>
                <a:sym typeface="Cambria"/>
              </a:rPr>
              <a:t>Is Immigration Status Relevant to Custody?</a:t>
            </a:r>
            <a:endParaRPr sz="3800" dirty="0">
              <a:solidFill>
                <a:schemeClr val="bg2"/>
              </a:solidFill>
            </a:endParaRPr>
          </a:p>
        </p:txBody>
      </p:sp>
      <p:sp>
        <p:nvSpPr>
          <p:cNvPr id="457" name="Google Shape;457;p62"/>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55</a:t>
            </a:fld>
            <a:endParaRPr sz="1200">
              <a:solidFill>
                <a:schemeClr val="lt1"/>
              </a:solidFill>
              <a:latin typeface="Cambria"/>
              <a:ea typeface="Cambria"/>
              <a:cs typeface="Cambria"/>
              <a:sym typeface="Cambria"/>
            </a:endParaRPr>
          </a:p>
        </p:txBody>
      </p:sp>
      <p:sp>
        <p:nvSpPr>
          <p:cNvPr id="455" name="Google Shape;455;p62"/>
          <p:cNvSpPr txBox="1">
            <a:spLocks noGrp="1"/>
          </p:cNvSpPr>
          <p:nvPr>
            <p:ph type="body" idx="1"/>
          </p:nvPr>
        </p:nvSpPr>
        <p:spPr>
          <a:xfrm>
            <a:off x="480907" y="1214438"/>
            <a:ext cx="8610600" cy="37385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ct val="85000"/>
              <a:buFont typeface="Wingdings" panose="05000000000000000000" pitchFamily="2" charset="2"/>
              <a:buChar char="q"/>
            </a:pPr>
            <a:r>
              <a:rPr lang="en" sz="2000" b="0" i="0" u="sng" strike="noStrike" cap="none" dirty="0">
                <a:solidFill>
                  <a:schemeClr val="bg2"/>
                </a:solidFill>
                <a:ea typeface="Arial"/>
                <a:cs typeface="Arial"/>
                <a:sym typeface="Arial"/>
              </a:rPr>
              <a:t>Relevant to</a:t>
            </a:r>
            <a:r>
              <a:rPr lang="en" sz="2000" b="0" i="0" u="none" strike="noStrike" cap="none" dirty="0">
                <a:solidFill>
                  <a:schemeClr val="bg2"/>
                </a:solidFill>
                <a:ea typeface="Arial"/>
                <a:cs typeface="Arial"/>
                <a:sym typeface="Arial"/>
              </a:rPr>
              <a:t>: Immigrant crime victim presents evidence of immigration related abuse, power and control suffered</a:t>
            </a:r>
            <a:endParaRPr sz="2000" dirty="0">
              <a:solidFill>
                <a:schemeClr val="bg2"/>
              </a:solidFil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Either not filing or withdrawing immigration papers</a:t>
            </a:r>
            <a:endParaRPr sz="2000" dirty="0">
              <a:solidFill>
                <a:schemeClr val="bg2"/>
              </a:solidFil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Threats to turn victim in for deportation</a:t>
            </a:r>
            <a:endParaRPr sz="2000" dirty="0">
              <a:solidFill>
                <a:schemeClr val="bg2"/>
              </a:solidFil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Part of history of violence</a:t>
            </a:r>
            <a:endParaRPr sz="2000" b="0" i="0" u="none" strike="noStrike" cap="none" dirty="0">
              <a:solidFill>
                <a:schemeClr val="bg2"/>
              </a:solidFill>
              <a:ea typeface="Arial"/>
              <a:cs typeface="Arial"/>
              <a:sym typeface="Arial"/>
            </a:endParaRPr>
          </a:p>
          <a:p>
            <a:pPr marL="342900" marR="0" lvl="0" indent="-342900" algn="l" rtl="0">
              <a:spcBef>
                <a:spcPts val="600"/>
              </a:spcBef>
              <a:spcAft>
                <a:spcPts val="0"/>
              </a:spcAft>
              <a:buSzPct val="85000"/>
              <a:buFont typeface="Wingdings" panose="05000000000000000000" pitchFamily="2" charset="2"/>
              <a:buChar char="q"/>
            </a:pPr>
            <a:r>
              <a:rPr lang="en" sz="2000" b="0" i="0" u="sng" strike="noStrike" cap="none" dirty="0">
                <a:solidFill>
                  <a:schemeClr val="bg2"/>
                </a:solidFill>
                <a:ea typeface="Arial"/>
                <a:cs typeface="Arial"/>
                <a:sym typeface="Arial"/>
              </a:rPr>
              <a:t>Not relevant to</a:t>
            </a:r>
            <a:r>
              <a:rPr lang="en" sz="2000" b="0" i="0" u="none" strike="noStrike" cap="none" dirty="0">
                <a:solidFill>
                  <a:schemeClr val="bg2"/>
                </a:solidFill>
                <a:ea typeface="Arial"/>
                <a:cs typeface="Arial"/>
                <a:sym typeface="Arial"/>
              </a:rPr>
              <a:t>:</a:t>
            </a:r>
            <a:r>
              <a:rPr lang="en" sz="2000" b="0" i="0" u="sng" strike="noStrike" cap="none" dirty="0">
                <a:solidFill>
                  <a:schemeClr val="bg2"/>
                </a:solidFill>
                <a:ea typeface="Arial"/>
                <a:cs typeface="Arial"/>
                <a:sym typeface="Arial"/>
              </a:rPr>
              <a:t> </a:t>
            </a:r>
            <a:endParaRPr sz="2000" b="0" i="0" u="sng" strike="noStrike" cap="none" dirty="0">
              <a:solidFill>
                <a:schemeClr val="bg2"/>
              </a:solidFill>
              <a:ea typeface="Arial"/>
              <a:cs typeface="Arial"/>
              <a:sym typeface="Aria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Core primary caretaker determination</a:t>
            </a:r>
            <a:endParaRPr sz="2000" dirty="0">
              <a:solidFill>
                <a:schemeClr val="bg2"/>
              </a:solidFil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Evaluation of parenting skills</a:t>
            </a:r>
            <a:endParaRPr sz="2000" dirty="0">
              <a:solidFill>
                <a:schemeClr val="bg2"/>
              </a:solidFil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Best interests of the child determination</a:t>
            </a:r>
            <a:endParaRPr sz="2000" dirty="0">
              <a:solidFill>
                <a:schemeClr val="bg2"/>
              </a:solidFill>
            </a:endParaRPr>
          </a:p>
          <a:p>
            <a:pPr marL="800100" marR="0" lvl="1" indent="-342900" algn="l" rtl="0">
              <a:spcBef>
                <a:spcPts val="600"/>
              </a:spcBef>
              <a:spcAft>
                <a:spcPts val="0"/>
              </a:spcAft>
              <a:buSzPct val="75000"/>
              <a:buFont typeface="Wingdings" panose="05000000000000000000" pitchFamily="2" charset="2"/>
              <a:buChar char="q"/>
            </a:pPr>
            <a:r>
              <a:rPr lang="en" sz="2000" b="0" i="0" u="none" strike="noStrike" cap="none" dirty="0">
                <a:solidFill>
                  <a:schemeClr val="bg2"/>
                </a:solidFill>
                <a:ea typeface="Arial"/>
                <a:cs typeface="Arial"/>
                <a:sym typeface="Arial"/>
              </a:rPr>
              <a:t>Requirements regarding custody awards to non-abusive parent</a:t>
            </a:r>
            <a:endParaRPr sz="2000" dirty="0">
              <a:solidFill>
                <a:schemeClr val="bg2"/>
              </a:solidFill>
            </a:endParaRPr>
          </a:p>
          <a:p>
            <a:pPr marL="742950" marR="0" lvl="1" indent="-107950" algn="l" rtl="0">
              <a:spcBef>
                <a:spcPts val="1160"/>
              </a:spcBef>
              <a:spcAft>
                <a:spcPts val="0"/>
              </a:spcAft>
              <a:buClr>
                <a:srgbClr val="606060"/>
              </a:buClr>
              <a:buSzPts val="2800"/>
              <a:buFont typeface="Arial"/>
              <a:buNone/>
            </a:pPr>
            <a:endParaRPr sz="2800" b="0" i="0" u="none" strike="noStrike" cap="none" dirty="0">
              <a:solidFill>
                <a:schemeClr val="dk1"/>
              </a:solidFill>
              <a:latin typeface="Cambria"/>
              <a:ea typeface="Cambria"/>
              <a:cs typeface="Cambria"/>
              <a:sym typeface="Cambria"/>
            </a:endParaRPr>
          </a:p>
          <a:p>
            <a:pPr marL="342900" marR="0" lvl="0" indent="-165100" algn="l" rtl="0">
              <a:spcBef>
                <a:spcPts val="560"/>
              </a:spcBef>
              <a:spcAft>
                <a:spcPts val="0"/>
              </a:spcAft>
              <a:buClr>
                <a:schemeClr val="dk1"/>
              </a:buClr>
              <a:buSzPts val="2800"/>
              <a:buFont typeface="Arial"/>
              <a:buNone/>
            </a:pPr>
            <a:endParaRPr sz="2800" b="0" i="0" u="sng" strike="noStrike" cap="none" dirty="0">
              <a:solidFill>
                <a:schemeClr val="dk1"/>
              </a:solidFill>
              <a:latin typeface="Cambria"/>
              <a:ea typeface="Cambria"/>
              <a:cs typeface="Cambria"/>
              <a:sym typeface="Cambria"/>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mbria"/>
              <a:ea typeface="Cambria"/>
              <a:cs typeface="Cambria"/>
              <a:sym typeface="Cambria"/>
            </a:endParaRPr>
          </a:p>
        </p:txBody>
      </p:sp>
      <p:pic>
        <p:nvPicPr>
          <p:cNvPr id="456" name="Google Shape;456;p62"/>
          <p:cNvPicPr preferRelativeResize="0"/>
          <p:nvPr/>
        </p:nvPicPr>
        <p:blipFill rotWithShape="1">
          <a:blip r:embed="rId3">
            <a:alphaModFix/>
          </a:blip>
          <a:srcRect/>
          <a:stretch/>
        </p:blipFill>
        <p:spPr>
          <a:xfrm>
            <a:off x="6471782" y="2571750"/>
            <a:ext cx="1611581" cy="150266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5" name="Google Shape;465;p63"/>
          <p:cNvSpPr txBox="1">
            <a:spLocks noGrp="1"/>
          </p:cNvSpPr>
          <p:nvPr>
            <p:ph type="sldNum" idx="12"/>
          </p:nvPr>
        </p:nvSpPr>
        <p:spPr>
          <a:xfrm>
            <a:off x="8472458" y="3497413"/>
            <a:ext cx="548700" cy="295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56</a:t>
            </a:fld>
            <a:endParaRPr sz="1200">
              <a:solidFill>
                <a:schemeClr val="lt1"/>
              </a:solidFill>
              <a:latin typeface="Cambria"/>
              <a:ea typeface="Cambria"/>
              <a:cs typeface="Cambria"/>
              <a:sym typeface="Cambria"/>
            </a:endParaRPr>
          </a:p>
        </p:txBody>
      </p:sp>
      <p:sp>
        <p:nvSpPr>
          <p:cNvPr id="463" name="Google Shape;463;p63"/>
          <p:cNvSpPr txBox="1">
            <a:spLocks noGrp="1"/>
          </p:cNvSpPr>
          <p:nvPr>
            <p:ph type="title" idx="4294967295"/>
          </p:nvPr>
        </p:nvSpPr>
        <p:spPr>
          <a:xfrm>
            <a:off x="685196" y="159205"/>
            <a:ext cx="8335962" cy="51435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 i="0" u="none" strike="noStrike" cap="none" dirty="0">
                <a:solidFill>
                  <a:schemeClr val="bg2"/>
                </a:solidFill>
                <a:ea typeface="Cambria"/>
                <a:cs typeface="Cambria"/>
                <a:sym typeface="Cambria"/>
              </a:rPr>
              <a:t>ABA Center on Children &amp; The Law  </a:t>
            </a:r>
            <a:endParaRPr dirty="0">
              <a:solidFill>
                <a:schemeClr val="bg2"/>
              </a:solidFill>
            </a:endParaRPr>
          </a:p>
        </p:txBody>
      </p:sp>
      <p:sp>
        <p:nvSpPr>
          <p:cNvPr id="464" name="Google Shape;464;p63"/>
          <p:cNvSpPr txBox="1">
            <a:spLocks noGrp="1"/>
          </p:cNvSpPr>
          <p:nvPr>
            <p:ph type="body" idx="4294967295"/>
          </p:nvPr>
        </p:nvSpPr>
        <p:spPr>
          <a:xfrm>
            <a:off x="457200" y="1257300"/>
            <a:ext cx="8686800" cy="3886200"/>
          </a:xfrm>
          <a:prstGeom prst="rect">
            <a:avLst/>
          </a:prstGeom>
          <a:noFill/>
          <a:ln>
            <a:noFill/>
          </a:ln>
        </p:spPr>
        <p:txBody>
          <a:bodyPr spcFirstLastPara="1" wrap="square" lIns="0" tIns="0" rIns="0" bIns="0" anchor="t" anchorCtr="0">
            <a:noAutofit/>
          </a:bodyPr>
          <a:lstStyle/>
          <a:p>
            <a:pPr marL="381000" marR="0" lvl="0" indent="-342582" algn="l" rtl="0">
              <a:lnSpc>
                <a:spcPct val="100000"/>
              </a:lnSpc>
              <a:spcBef>
                <a:spcPts val="0"/>
              </a:spcBef>
              <a:spcAft>
                <a:spcPts val="0"/>
              </a:spcAft>
              <a:buSzPct val="85000"/>
              <a:buFont typeface="Wingdings" panose="05000000000000000000" pitchFamily="2" charset="2"/>
              <a:buChar char="q"/>
            </a:pPr>
            <a:r>
              <a:rPr lang="en" sz="2000" b="0" i="0" u="none" strike="noStrike" cap="none" dirty="0">
                <a:solidFill>
                  <a:schemeClr val="bg2"/>
                </a:solidFill>
                <a:ea typeface="Arial"/>
                <a:cs typeface="Arial"/>
                <a:sym typeface="Arial"/>
              </a:rPr>
              <a:t>“Parties should not be able to raise, and courts should not consider, immigration status of domestic violence victims and their children in civil protection order, custody, divorce or child support proceedings.”</a:t>
            </a:r>
            <a:endParaRPr sz="2000" b="0" i="0" u="none" strike="noStrike" cap="none" dirty="0">
              <a:solidFill>
                <a:schemeClr val="bg2"/>
              </a:solidFill>
              <a:ea typeface="Arial"/>
              <a:cs typeface="Arial"/>
              <a:sym typeface="Arial"/>
            </a:endParaRPr>
          </a:p>
          <a:p>
            <a:pPr marL="666750" marR="0" lvl="0" indent="-285750" algn="l" rtl="0">
              <a:lnSpc>
                <a:spcPct val="100000"/>
              </a:lnSpc>
              <a:spcBef>
                <a:spcPts val="0"/>
              </a:spcBef>
              <a:spcAft>
                <a:spcPts val="0"/>
              </a:spcAft>
              <a:buSzPct val="85000"/>
              <a:buFont typeface="Wingdings" panose="05000000000000000000" pitchFamily="2" charset="2"/>
              <a:buChar char="q"/>
            </a:pPr>
            <a:endParaRPr sz="500" dirty="0">
              <a:solidFill>
                <a:schemeClr val="bg2"/>
              </a:solidFill>
            </a:endParaRPr>
          </a:p>
          <a:p>
            <a:pPr marL="381000" marR="0" lvl="0" indent="-342582" algn="l" rtl="0">
              <a:lnSpc>
                <a:spcPct val="100000"/>
              </a:lnSpc>
              <a:spcBef>
                <a:spcPts val="600"/>
              </a:spcBef>
              <a:spcAft>
                <a:spcPts val="0"/>
              </a:spcAft>
              <a:buSzPct val="85000"/>
              <a:buFont typeface="Wingdings" panose="05000000000000000000" pitchFamily="2" charset="2"/>
              <a:buChar char="q"/>
            </a:pPr>
            <a:r>
              <a:rPr lang="en" sz="2000" b="0" i="0" u="none" strike="noStrike" cap="none" dirty="0">
                <a:solidFill>
                  <a:schemeClr val="bg2"/>
                </a:solidFill>
                <a:ea typeface="Arial"/>
                <a:cs typeface="Arial"/>
                <a:sym typeface="Arial"/>
              </a:rPr>
              <a:t>“Batterers whose victims are immigrant parents use threats of deportation to avoid criminal prosecution for battering and to shift the focus of family court proceedings away from their violent acts…When the judicial system condones these tactics, children suffer.”</a:t>
            </a:r>
            <a:endParaRPr sz="2000" b="0" i="0" u="none" strike="noStrike" cap="none" dirty="0">
              <a:solidFill>
                <a:schemeClr val="bg2"/>
              </a:solidFill>
              <a:ea typeface="Arial"/>
              <a:cs typeface="Arial"/>
              <a:sym typeface="Arial"/>
            </a:endParaRPr>
          </a:p>
          <a:p>
            <a:pPr marL="666750" marR="0" lvl="0" indent="-285750" algn="l" rtl="0">
              <a:lnSpc>
                <a:spcPct val="100000"/>
              </a:lnSpc>
              <a:spcBef>
                <a:spcPts val="600"/>
              </a:spcBef>
              <a:spcAft>
                <a:spcPts val="0"/>
              </a:spcAft>
              <a:buSzPct val="85000"/>
              <a:buFont typeface="Wingdings" panose="05000000000000000000" pitchFamily="2" charset="2"/>
              <a:buChar char="q"/>
            </a:pPr>
            <a:endParaRPr sz="500" dirty="0">
              <a:solidFill>
                <a:schemeClr val="bg2"/>
              </a:solidFill>
            </a:endParaRPr>
          </a:p>
          <a:p>
            <a:pPr marL="381000" marR="0" lvl="0" indent="-342582" algn="l" rtl="0">
              <a:lnSpc>
                <a:spcPct val="100000"/>
              </a:lnSpc>
              <a:spcBef>
                <a:spcPts val="600"/>
              </a:spcBef>
              <a:spcAft>
                <a:spcPts val="0"/>
              </a:spcAft>
              <a:buSzPct val="85000"/>
              <a:buFont typeface="Wingdings" panose="05000000000000000000" pitchFamily="2" charset="2"/>
              <a:buChar char="q"/>
            </a:pPr>
            <a:r>
              <a:rPr lang="en" sz="2000" b="0" i="0" u="none" strike="noStrike" cap="none" dirty="0">
                <a:solidFill>
                  <a:schemeClr val="bg2"/>
                </a:solidFill>
                <a:ea typeface="Arial"/>
                <a:cs typeface="Arial"/>
                <a:sym typeface="Arial"/>
              </a:rPr>
              <a:t>“This … will ensure that children of immigrant domestic violence victims will benefit from …laws (like presumptions against awarding custody or unsupervised visitation to batterers) in the same manner as all other children.”</a:t>
            </a:r>
            <a:endParaRPr sz="2000" dirty="0">
              <a:solidFill>
                <a:schemeClr val="bg2"/>
              </a:solidFill>
            </a:endParaRPr>
          </a:p>
          <a:p>
            <a:pPr marL="381000" marR="0" lvl="0" indent="-193040" algn="l" rtl="0">
              <a:lnSpc>
                <a:spcPct val="90000"/>
              </a:lnSpc>
              <a:spcBef>
                <a:spcPts val="1192"/>
              </a:spcBef>
              <a:spcAft>
                <a:spcPts val="0"/>
              </a:spcAft>
              <a:buClr>
                <a:schemeClr val="dk1"/>
              </a:buClr>
              <a:buSzPts val="2960"/>
              <a:buFont typeface="Arial"/>
              <a:buNone/>
            </a:pPr>
            <a:endParaRPr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4"/>
          <p:cNvSpPr txBox="1">
            <a:spLocks noGrp="1"/>
          </p:cNvSpPr>
          <p:nvPr>
            <p:ph type="title"/>
          </p:nvPr>
        </p:nvSpPr>
        <p:spPr>
          <a:xfrm>
            <a:off x="533400" y="100989"/>
            <a:ext cx="8610600" cy="6858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3200" i="0" u="none" strike="noStrike" cap="none" dirty="0">
                <a:solidFill>
                  <a:schemeClr val="bg2"/>
                </a:solidFill>
                <a:ea typeface="Cambria"/>
                <a:cs typeface="Cambria"/>
                <a:sym typeface="Cambria"/>
              </a:rPr>
              <a:t>Myth vs. Fact: </a:t>
            </a:r>
            <a:br>
              <a:rPr lang="en" sz="3200" i="0" u="none" strike="noStrike" cap="none" dirty="0">
                <a:solidFill>
                  <a:schemeClr val="bg2"/>
                </a:solidFill>
                <a:ea typeface="Cambria"/>
                <a:cs typeface="Cambria"/>
                <a:sym typeface="Cambria"/>
              </a:rPr>
            </a:br>
            <a:r>
              <a:rPr lang="en" sz="3200" i="0" u="none" strike="noStrike" cap="none" dirty="0">
                <a:solidFill>
                  <a:schemeClr val="bg2"/>
                </a:solidFill>
                <a:ea typeface="Cambria"/>
                <a:cs typeface="Cambria"/>
                <a:sym typeface="Cambria"/>
              </a:rPr>
              <a:t>Parents without Legal Immigration Status </a:t>
            </a:r>
            <a:endParaRPr sz="3200" i="0" u="none" strike="noStrike" cap="none" dirty="0">
              <a:solidFill>
                <a:schemeClr val="bg2"/>
              </a:solidFill>
              <a:ea typeface="Cambria"/>
              <a:cs typeface="Cambria"/>
              <a:sym typeface="Cambria"/>
            </a:endParaRPr>
          </a:p>
        </p:txBody>
      </p:sp>
      <p:sp>
        <p:nvSpPr>
          <p:cNvPr id="472" name="Google Shape;472;p64"/>
          <p:cNvSpPr txBox="1">
            <a:spLocks noGrp="1"/>
          </p:cNvSpPr>
          <p:nvPr>
            <p:ph type="body" idx="1"/>
          </p:nvPr>
        </p:nvSpPr>
        <p:spPr>
          <a:xfrm>
            <a:off x="-229350" y="1304900"/>
            <a:ext cx="4040100" cy="25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r>
              <a:rPr lang="en" sz="2400" b="1" i="0" u="none" strike="noStrike" cap="none" dirty="0">
                <a:solidFill>
                  <a:schemeClr val="bg2"/>
                </a:solidFill>
                <a:ea typeface="Arial"/>
                <a:cs typeface="Arial"/>
                <a:sym typeface="Arial"/>
              </a:rPr>
              <a:t>Myth</a:t>
            </a:r>
            <a:endParaRPr sz="2400" b="1" i="0" u="none" strike="noStrike" cap="none" dirty="0">
              <a:solidFill>
                <a:schemeClr val="bg2"/>
              </a:solidFill>
              <a:ea typeface="Arial"/>
              <a:cs typeface="Arial"/>
              <a:sym typeface="Arial"/>
            </a:endParaRPr>
          </a:p>
        </p:txBody>
      </p:sp>
      <p:sp>
        <p:nvSpPr>
          <p:cNvPr id="473" name="Google Shape;473;p64"/>
          <p:cNvSpPr txBox="1">
            <a:spLocks noGrp="1"/>
          </p:cNvSpPr>
          <p:nvPr>
            <p:ph type="body" idx="2"/>
          </p:nvPr>
        </p:nvSpPr>
        <p:spPr>
          <a:xfrm>
            <a:off x="228599" y="1723377"/>
            <a:ext cx="3135923" cy="2857500"/>
          </a:xfrm>
          <a:prstGeom prst="rect">
            <a:avLst/>
          </a:prstGeom>
          <a:noFill/>
          <a:ln>
            <a:noFill/>
          </a:ln>
        </p:spPr>
        <p:txBody>
          <a:bodyPr spcFirstLastPara="1" wrap="square" lIns="91425" tIns="45700" rIns="91425" bIns="45700" anchor="t" anchorCtr="0">
            <a:noAutofit/>
          </a:bodyPr>
          <a:lstStyle/>
          <a:p>
            <a:pPr marL="452438" marR="0" lvl="0" indent="-311150" algn="l" rtl="0">
              <a:spcBef>
                <a:spcPts val="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Deportation is imminent </a:t>
            </a:r>
          </a:p>
          <a:p>
            <a:pPr marL="484188" marR="0" lvl="0" indent="-342900" algn="l" rtl="0">
              <a:spcBef>
                <a:spcPts val="0"/>
              </a:spcBef>
              <a:spcAft>
                <a:spcPts val="0"/>
              </a:spcAft>
              <a:buClr>
                <a:schemeClr val="dk1"/>
              </a:buClr>
              <a:buSzPts val="1400"/>
              <a:buFont typeface="+mj-lt"/>
              <a:buAutoNum type="arabicPeriod"/>
            </a:pPr>
            <a:endParaRPr sz="1600" dirty="0">
              <a:solidFill>
                <a:schemeClr val="bg2"/>
              </a:solidFill>
            </a:endParaRPr>
          </a:p>
          <a:p>
            <a:pPr marL="452438" marR="0" lvl="0" indent="-311150" algn="l" rtl="0">
              <a:spcBef>
                <a:spcPts val="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Parent is likely to flee U.S. with child</a:t>
            </a:r>
            <a:endParaRPr sz="1600" dirty="0">
              <a:solidFill>
                <a:schemeClr val="bg2"/>
              </a:solidFill>
            </a:endParaRPr>
          </a:p>
          <a:p>
            <a:pPr marL="573088" marR="0" lvl="0" indent="-342900" algn="l" rtl="0">
              <a:spcBef>
                <a:spcPts val="0"/>
              </a:spcBef>
              <a:spcAft>
                <a:spcPts val="0"/>
              </a:spcAft>
              <a:buClr>
                <a:schemeClr val="dk1"/>
              </a:buClr>
              <a:buSzPts val="1900"/>
              <a:buFont typeface="+mj-lt"/>
              <a:buAutoNum type="arabicPeriod"/>
            </a:pPr>
            <a:endParaRPr sz="1600" b="0" i="0" u="none" strike="noStrike" cap="none" dirty="0">
              <a:solidFill>
                <a:schemeClr val="bg2"/>
              </a:solidFill>
              <a:ea typeface="Arial"/>
              <a:cs typeface="Arial"/>
              <a:sym typeface="Arial"/>
            </a:endParaRPr>
          </a:p>
          <a:p>
            <a:pPr marL="573088" marR="0" lvl="0" indent="-342900" algn="l" rtl="0">
              <a:spcBef>
                <a:spcPts val="0"/>
              </a:spcBef>
              <a:spcAft>
                <a:spcPts val="0"/>
              </a:spcAft>
              <a:buClr>
                <a:schemeClr val="dk1"/>
              </a:buClr>
              <a:buSzPts val="1900"/>
              <a:buFont typeface="+mj-lt"/>
              <a:buAutoNum type="arabicPeriod"/>
            </a:pPr>
            <a:endParaRPr sz="1600" b="0" i="0" u="none" strike="noStrike" cap="none" dirty="0">
              <a:solidFill>
                <a:schemeClr val="bg2"/>
              </a:solidFill>
              <a:ea typeface="Arial"/>
              <a:cs typeface="Arial"/>
              <a:sym typeface="Arial"/>
            </a:endParaRPr>
          </a:p>
          <a:p>
            <a:pPr marL="452438" marR="0" lvl="0" indent="-311150" algn="l" rtl="0">
              <a:spcBef>
                <a:spcPts val="0"/>
              </a:spcBef>
              <a:spcAft>
                <a:spcPts val="0"/>
              </a:spcAft>
              <a:buClr>
                <a:schemeClr val="dk1"/>
              </a:buClr>
              <a:buSzPts val="1400"/>
              <a:buFont typeface="Georgia"/>
              <a:buAutoNum type="arabicPeriod"/>
            </a:pPr>
            <a:endParaRPr lang="en" sz="1600" b="0" i="0" u="none" strike="noStrike" cap="none" dirty="0">
              <a:solidFill>
                <a:schemeClr val="bg2"/>
              </a:solidFill>
              <a:ea typeface="Arial"/>
              <a:cs typeface="Arial"/>
              <a:sym typeface="Arial"/>
            </a:endParaRPr>
          </a:p>
          <a:p>
            <a:pPr marL="452438" marR="0" lvl="0" indent="-311150" algn="l" rtl="0">
              <a:spcBef>
                <a:spcPts val="0"/>
              </a:spcBef>
              <a:spcAft>
                <a:spcPts val="0"/>
              </a:spcAft>
              <a:buClr>
                <a:schemeClr val="dk1"/>
              </a:buClr>
              <a:buSzPts val="1400"/>
              <a:buFont typeface="Georgia"/>
              <a:buAutoNum type="arabicPeriod"/>
            </a:pPr>
            <a:endParaRPr lang="en" sz="1600" dirty="0">
              <a:solidFill>
                <a:schemeClr val="bg2"/>
              </a:solidFill>
              <a:ea typeface="Arial"/>
              <a:cs typeface="Arial"/>
              <a:sym typeface="Arial"/>
            </a:endParaRPr>
          </a:p>
          <a:p>
            <a:pPr marL="452438" marR="0" lvl="0" indent="-311150" algn="l" rtl="0">
              <a:spcBef>
                <a:spcPts val="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The parent has no livelihood </a:t>
            </a:r>
            <a:endParaRPr sz="1600" b="0" i="0" u="none" strike="noStrike" cap="none" dirty="0">
              <a:solidFill>
                <a:schemeClr val="bg2"/>
              </a:solidFill>
              <a:ea typeface="Arial"/>
              <a:cs typeface="Arial"/>
              <a:sym typeface="Arial"/>
            </a:endParaRPr>
          </a:p>
          <a:p>
            <a:pPr marL="452438" marR="0" lvl="0" indent="-311150" algn="l" rtl="0">
              <a:spcBef>
                <a:spcPts val="0"/>
              </a:spcBef>
              <a:spcAft>
                <a:spcPts val="0"/>
              </a:spcAft>
              <a:buClr>
                <a:schemeClr val="dk1"/>
              </a:buClr>
              <a:buSzPts val="1400"/>
              <a:buFont typeface="Georgia"/>
              <a:buAutoNum type="arabicPeriod"/>
            </a:pPr>
            <a:endParaRPr lang="en" sz="1600" b="0" i="0" u="none" strike="noStrike" cap="none" dirty="0">
              <a:solidFill>
                <a:schemeClr val="bg2"/>
              </a:solidFill>
              <a:ea typeface="Arial"/>
              <a:cs typeface="Arial"/>
              <a:sym typeface="Arial"/>
            </a:endParaRPr>
          </a:p>
          <a:p>
            <a:pPr marL="452438" marR="0" lvl="0" indent="-311150" algn="l" rtl="0">
              <a:spcBef>
                <a:spcPts val="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Legally present parent must have custody in order to file for benefits for child </a:t>
            </a:r>
            <a:endParaRPr sz="1600" dirty="0">
              <a:solidFill>
                <a:schemeClr val="bg2"/>
              </a:solidFill>
            </a:endParaRPr>
          </a:p>
          <a:p>
            <a:pPr marL="342900" marR="0" lvl="0" indent="-222250" algn="l" rtl="0">
              <a:spcBef>
                <a:spcPts val="980"/>
              </a:spcBef>
              <a:spcAft>
                <a:spcPts val="0"/>
              </a:spcAft>
              <a:buClr>
                <a:schemeClr val="dk1"/>
              </a:buClr>
              <a:buSzPts val="1900"/>
              <a:buFont typeface="Arial"/>
              <a:buNone/>
            </a:pPr>
            <a:endParaRPr sz="1600" b="0" i="0" u="none" strike="noStrike" cap="none" dirty="0">
              <a:solidFill>
                <a:schemeClr val="dk1"/>
              </a:solidFill>
              <a:latin typeface="Arial"/>
              <a:ea typeface="Arial"/>
              <a:cs typeface="Arial"/>
              <a:sym typeface="Arial"/>
            </a:endParaRPr>
          </a:p>
          <a:p>
            <a:pPr marL="381000" marR="0" lvl="0" indent="-228600" algn="l" rtl="0">
              <a:spcBef>
                <a:spcPts val="480"/>
              </a:spcBef>
              <a:spcAft>
                <a:spcPts val="0"/>
              </a:spcAft>
              <a:buClr>
                <a:schemeClr val="dk1"/>
              </a:buClr>
              <a:buSzPts val="2400"/>
              <a:buFont typeface="Arial"/>
              <a:buNone/>
            </a:pPr>
            <a:endParaRPr sz="1600" b="0" i="0" u="none" strike="noStrike" cap="none" dirty="0">
              <a:solidFill>
                <a:schemeClr val="dk1"/>
              </a:solidFill>
              <a:latin typeface="Cambria"/>
              <a:ea typeface="Cambria"/>
              <a:cs typeface="Cambria"/>
              <a:sym typeface="Cambria"/>
            </a:endParaRPr>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Cambria"/>
              <a:ea typeface="Cambria"/>
              <a:cs typeface="Cambria"/>
              <a:sym typeface="Cambria"/>
            </a:endParaRPr>
          </a:p>
        </p:txBody>
      </p:sp>
      <p:sp>
        <p:nvSpPr>
          <p:cNvPr id="474" name="Google Shape;474;p64"/>
          <p:cNvSpPr txBox="1">
            <a:spLocks noGrp="1"/>
          </p:cNvSpPr>
          <p:nvPr>
            <p:ph type="body" idx="3"/>
          </p:nvPr>
        </p:nvSpPr>
        <p:spPr>
          <a:xfrm>
            <a:off x="4029575" y="1304900"/>
            <a:ext cx="4041900" cy="25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400"/>
              <a:buFont typeface="Arial"/>
              <a:buNone/>
            </a:pPr>
            <a:r>
              <a:rPr lang="en" sz="2400" b="1" i="0" u="none" strike="noStrike" cap="none" dirty="0">
                <a:solidFill>
                  <a:schemeClr val="bg2"/>
                </a:solidFill>
                <a:ea typeface="Arial"/>
                <a:cs typeface="Arial"/>
                <a:sym typeface="Arial"/>
              </a:rPr>
              <a:t>Fact </a:t>
            </a:r>
            <a:endParaRPr sz="2400" b="1" i="0" u="none" strike="noStrike" cap="none" dirty="0">
              <a:solidFill>
                <a:schemeClr val="bg2"/>
              </a:solidFill>
              <a:ea typeface="Arial"/>
              <a:cs typeface="Arial"/>
              <a:sym typeface="Arial"/>
            </a:endParaRPr>
          </a:p>
        </p:txBody>
      </p:sp>
      <p:sp>
        <p:nvSpPr>
          <p:cNvPr id="475" name="Google Shape;475;p64"/>
          <p:cNvSpPr txBox="1">
            <a:spLocks noGrp="1"/>
          </p:cNvSpPr>
          <p:nvPr>
            <p:ph type="body" idx="4"/>
          </p:nvPr>
        </p:nvSpPr>
        <p:spPr>
          <a:xfrm>
            <a:off x="3516923" y="1723377"/>
            <a:ext cx="5254937" cy="3258600"/>
          </a:xfrm>
          <a:prstGeom prst="rect">
            <a:avLst/>
          </a:prstGeom>
          <a:noFill/>
          <a:ln>
            <a:noFill/>
          </a:ln>
        </p:spPr>
        <p:txBody>
          <a:bodyPr spcFirstLastPara="1" wrap="square" lIns="91425" tIns="45700" rIns="91425" bIns="45700" anchor="t" anchorCtr="0">
            <a:noAutofit/>
          </a:bodyPr>
          <a:lstStyle/>
          <a:p>
            <a:pPr marL="342900" marR="0" lvl="0" indent="-311150" algn="l" rtl="0">
              <a:spcBef>
                <a:spcPts val="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DHS policies prevent detention/removal of immigrant parents who are crime victims</a:t>
            </a:r>
            <a:endParaRPr sz="1600" b="0" i="0" u="none" strike="noStrike" cap="none" dirty="0">
              <a:solidFill>
                <a:schemeClr val="bg2"/>
              </a:solidFill>
              <a:ea typeface="Arial"/>
              <a:cs typeface="Arial"/>
              <a:sym typeface="Arial"/>
            </a:endParaRPr>
          </a:p>
          <a:p>
            <a:pPr marL="347472" marR="0" lvl="0" indent="-311150" algn="l" rtl="0">
              <a:spcBef>
                <a:spcPts val="60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US citizens and lawful permanent residents are more likely to flee with children, especially when</a:t>
            </a:r>
            <a:endParaRPr sz="1600" dirty="0">
              <a:solidFill>
                <a:schemeClr val="bg2"/>
              </a:solidFill>
            </a:endParaRPr>
          </a:p>
          <a:p>
            <a:pPr marL="857250" marR="0" lvl="1" indent="-254000" algn="l" rtl="0">
              <a:spcBef>
                <a:spcPts val="600"/>
              </a:spcBef>
              <a:spcAft>
                <a:spcPts val="0"/>
              </a:spcAft>
              <a:buClr>
                <a:schemeClr val="dk1"/>
              </a:buClr>
              <a:buSzPts val="1400"/>
              <a:buFont typeface="Arial"/>
              <a:buChar char="–"/>
            </a:pPr>
            <a:r>
              <a:rPr lang="en" sz="1600" b="0" i="0" u="none" strike="noStrike" cap="none" dirty="0">
                <a:solidFill>
                  <a:schemeClr val="bg2"/>
                </a:solidFill>
                <a:ea typeface="Arial"/>
                <a:cs typeface="Arial"/>
                <a:sym typeface="Arial"/>
              </a:rPr>
              <a:t>There have been threats of kidnapping children</a:t>
            </a:r>
            <a:endParaRPr sz="1600" dirty="0">
              <a:solidFill>
                <a:schemeClr val="bg2"/>
              </a:solidFill>
            </a:endParaRPr>
          </a:p>
          <a:p>
            <a:pPr marL="857250" marR="0" lvl="1" indent="-254000" algn="l" rtl="0">
              <a:spcBef>
                <a:spcPts val="0"/>
              </a:spcBef>
              <a:spcAft>
                <a:spcPts val="0"/>
              </a:spcAft>
              <a:buClr>
                <a:schemeClr val="dk1"/>
              </a:buClr>
              <a:buSzPts val="1400"/>
              <a:buFont typeface="Arial"/>
              <a:buChar char="–"/>
            </a:pPr>
            <a:r>
              <a:rPr lang="en" sz="1600" b="0" i="0" u="none" strike="noStrike" cap="none" dirty="0">
                <a:solidFill>
                  <a:schemeClr val="bg2"/>
                </a:solidFill>
                <a:ea typeface="Arial"/>
                <a:cs typeface="Arial"/>
                <a:sym typeface="Arial"/>
              </a:rPr>
              <a:t>They are dual nationals</a:t>
            </a:r>
            <a:endParaRPr sz="1600" dirty="0">
              <a:solidFill>
                <a:schemeClr val="bg2"/>
              </a:solidFill>
            </a:endParaRPr>
          </a:p>
          <a:p>
            <a:pPr marL="857250" marR="0" lvl="1" indent="-254000" algn="l" rtl="0">
              <a:spcBef>
                <a:spcPts val="0"/>
              </a:spcBef>
              <a:spcAft>
                <a:spcPts val="0"/>
              </a:spcAft>
              <a:buClr>
                <a:schemeClr val="dk1"/>
              </a:buClr>
              <a:buSzPts val="1400"/>
              <a:buFont typeface="Arial"/>
              <a:buChar char="–"/>
            </a:pPr>
            <a:r>
              <a:rPr lang="en" sz="1600" b="0" i="0" u="none" strike="noStrike" cap="none" dirty="0">
                <a:solidFill>
                  <a:schemeClr val="bg2"/>
                </a:solidFill>
                <a:ea typeface="Arial"/>
                <a:cs typeface="Arial"/>
                <a:sym typeface="Arial"/>
              </a:rPr>
              <a:t>They travel freely to and from U.S. </a:t>
            </a:r>
            <a:endParaRPr sz="1600" b="0" i="0" u="none" strike="noStrike" cap="none" dirty="0">
              <a:solidFill>
                <a:schemeClr val="bg2"/>
              </a:solidFill>
              <a:ea typeface="Arial"/>
              <a:cs typeface="Arial"/>
              <a:sym typeface="Arial"/>
            </a:endParaRPr>
          </a:p>
          <a:p>
            <a:pPr marL="347472" marR="0" lvl="0" indent="-311150" algn="l" rtl="0">
              <a:spcBef>
                <a:spcPts val="60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Abused immigrant parents in family court have a path to immigration relief, work authorization &amp; some benefits</a:t>
            </a:r>
            <a:endParaRPr sz="1600" dirty="0">
              <a:solidFill>
                <a:schemeClr val="bg2"/>
              </a:solidFill>
            </a:endParaRPr>
          </a:p>
          <a:p>
            <a:pPr marL="347472" marR="0" lvl="0" indent="-311150" algn="l" rtl="0">
              <a:spcBef>
                <a:spcPts val="600"/>
              </a:spcBef>
              <a:spcAft>
                <a:spcPts val="0"/>
              </a:spcAft>
              <a:buClr>
                <a:schemeClr val="dk1"/>
              </a:buClr>
              <a:buSzPts val="1400"/>
              <a:buFont typeface="Georgia"/>
              <a:buAutoNum type="arabicPeriod"/>
            </a:pPr>
            <a:r>
              <a:rPr lang="en" sz="1600" b="0" i="0" u="none" strike="noStrike" cap="none" dirty="0">
                <a:solidFill>
                  <a:schemeClr val="bg2"/>
                </a:solidFill>
                <a:ea typeface="Arial"/>
                <a:cs typeface="Arial"/>
                <a:sym typeface="Arial"/>
              </a:rPr>
              <a:t>Custody does not affect parent’s ability to file for or gain immigration benefits for his children. </a:t>
            </a:r>
            <a:endParaRPr sz="1600" b="0" i="0" u="none" strike="noStrike" cap="none" dirty="0">
              <a:solidFill>
                <a:schemeClr val="bg2"/>
              </a:solidFil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5"/>
          <p:cNvSpPr txBox="1">
            <a:spLocks noGrp="1"/>
          </p:cNvSpPr>
          <p:nvPr>
            <p:ph type="title"/>
          </p:nvPr>
        </p:nvSpPr>
        <p:spPr>
          <a:xfrm>
            <a:off x="730535" y="383931"/>
            <a:ext cx="8382000" cy="8572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 sz="4000" b="0" i="0" u="none" strike="noStrike" cap="none" dirty="0">
                <a:solidFill>
                  <a:schemeClr val="bg2"/>
                </a:solidFill>
                <a:ea typeface="Cambria"/>
                <a:cs typeface="Cambria"/>
                <a:sym typeface="Cambria"/>
              </a:rPr>
              <a:t>Immigrant Parents and Child Custody </a:t>
            </a:r>
            <a:r>
              <a:rPr lang="en" sz="3959" b="0" i="0" u="none" strike="noStrike" cap="none" dirty="0">
                <a:solidFill>
                  <a:schemeClr val="bg2"/>
                </a:solidFill>
                <a:ea typeface="Cambria"/>
                <a:cs typeface="Cambria"/>
                <a:sym typeface="Cambria"/>
              </a:rPr>
              <a:t/>
            </a:r>
            <a:br>
              <a:rPr lang="en" sz="3959" b="0" i="0" u="none" strike="noStrike" cap="none" dirty="0">
                <a:solidFill>
                  <a:schemeClr val="bg2"/>
                </a:solidFill>
                <a:ea typeface="Cambria"/>
                <a:cs typeface="Cambria"/>
                <a:sym typeface="Cambria"/>
              </a:rPr>
            </a:br>
            <a:endParaRPr sz="3959" b="0" i="0" u="none" strike="noStrike" cap="none" dirty="0">
              <a:solidFill>
                <a:schemeClr val="bg2"/>
              </a:solidFill>
              <a:ea typeface="Cambria"/>
              <a:cs typeface="Cambria"/>
              <a:sym typeface="Cambria"/>
            </a:endParaRPr>
          </a:p>
        </p:txBody>
      </p:sp>
      <p:sp>
        <p:nvSpPr>
          <p:cNvPr id="485" name="Google Shape;485;p65"/>
          <p:cNvSpPr txBox="1">
            <a:spLocks noGrp="1"/>
          </p:cNvSpPr>
          <p:nvPr>
            <p:ph type="sldNum" idx="12"/>
          </p:nvPr>
        </p:nvSpPr>
        <p:spPr>
          <a:xfrm>
            <a:off x="6553200" y="3575447"/>
            <a:ext cx="2133600" cy="20538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lt1"/>
                </a:solidFill>
                <a:latin typeface="Cambria"/>
                <a:ea typeface="Cambria"/>
                <a:cs typeface="Cambria"/>
                <a:sym typeface="Cambria"/>
              </a:rPr>
              <a:pPr marL="0" marR="0" lvl="0" indent="0" algn="r" rtl="0">
                <a:spcBef>
                  <a:spcPts val="0"/>
                </a:spcBef>
                <a:spcAft>
                  <a:spcPts val="0"/>
                </a:spcAft>
                <a:buNone/>
              </a:pPr>
              <a:t>58</a:t>
            </a:fld>
            <a:endParaRPr sz="1200">
              <a:solidFill>
                <a:schemeClr val="lt1"/>
              </a:solidFill>
              <a:latin typeface="Cambria"/>
              <a:ea typeface="Cambria"/>
              <a:cs typeface="Cambria"/>
              <a:sym typeface="Cambria"/>
            </a:endParaRPr>
          </a:p>
        </p:txBody>
      </p:sp>
      <p:sp>
        <p:nvSpPr>
          <p:cNvPr id="483" name="Google Shape;483;p65"/>
          <p:cNvSpPr txBox="1">
            <a:spLocks noGrp="1"/>
          </p:cNvSpPr>
          <p:nvPr>
            <p:ph type="body" idx="1"/>
          </p:nvPr>
        </p:nvSpPr>
        <p:spPr>
          <a:xfrm>
            <a:off x="730535" y="1206012"/>
            <a:ext cx="8807735" cy="3429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Parents have a Constitutional right to custody (absent unfitness)</a:t>
            </a:r>
            <a:endParaRPr sz="1800" dirty="0">
              <a:solidFill>
                <a:schemeClr val="bg2"/>
              </a:solidFill>
            </a:endParaRPr>
          </a:p>
          <a:p>
            <a:pPr marL="342900" marR="0" lvl="0" indent="-342900" algn="l" rtl="0">
              <a:spcBef>
                <a:spcPts val="44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Applies to all families without regard to:</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Undocumented immigration status</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Immigration detention</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Deportation</a:t>
            </a:r>
            <a:endParaRPr sz="1800" dirty="0">
              <a:solidFill>
                <a:schemeClr val="bg2"/>
              </a:solidFill>
            </a:endParaRPr>
          </a:p>
          <a:p>
            <a:pPr marL="342900" marR="0" lvl="0" indent="-342900" algn="l" rtl="0">
              <a:spcBef>
                <a:spcPts val="44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Overriding presumption that:</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Parent-child relationship is constitutionally protected</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In children’s best interest to stay with/be reunited with their parent(s)</a:t>
            </a:r>
            <a:endParaRPr sz="1800" dirty="0">
              <a:solidFill>
                <a:schemeClr val="bg2"/>
              </a:solidFill>
            </a:endParaRPr>
          </a:p>
          <a:p>
            <a:pPr marL="342900" marR="0" lvl="0" indent="-342900" algn="l" rtl="0">
              <a:spcBef>
                <a:spcPts val="44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Child’s best interests is most important </a:t>
            </a:r>
            <a:endParaRPr sz="1800" dirty="0">
              <a:solidFill>
                <a:schemeClr val="bg2"/>
              </a:solidFill>
            </a:endParaRPr>
          </a:p>
          <a:p>
            <a:pPr marL="742950" marR="0" lvl="1" indent="-285750" algn="l" rtl="0">
              <a:spcBef>
                <a:spcPts val="400"/>
              </a:spcBef>
              <a:spcAft>
                <a:spcPts val="0"/>
              </a:spcAft>
              <a:buSzPct val="85000"/>
              <a:buFont typeface="Wingdings" panose="05000000000000000000" pitchFamily="2" charset="2"/>
              <a:buChar char="q"/>
            </a:pPr>
            <a:r>
              <a:rPr lang="en" sz="1800" b="0" i="0" u="none" strike="noStrike" cap="none" dirty="0">
                <a:solidFill>
                  <a:schemeClr val="bg2"/>
                </a:solidFill>
                <a:ea typeface="Cambria"/>
                <a:cs typeface="Cambria"/>
                <a:sym typeface="Cambria"/>
              </a:rPr>
              <a:t>A comparison of natural vs. adoptive parent’s cultures, countries or financial means is not to be made</a:t>
            </a:r>
          </a:p>
          <a:p>
            <a:pPr marL="457200" marR="0" lvl="1" indent="0" algn="l" rtl="0">
              <a:spcBef>
                <a:spcPts val="400"/>
              </a:spcBef>
              <a:spcAft>
                <a:spcPts val="0"/>
              </a:spcAft>
              <a:buSzPct val="85000"/>
              <a:buNone/>
            </a:pPr>
            <a:r>
              <a:rPr lang="en" sz="1800" b="1" i="1" dirty="0">
                <a:solidFill>
                  <a:schemeClr val="bg2"/>
                </a:solidFill>
                <a:ea typeface="Cambria"/>
                <a:cs typeface="Cambria"/>
                <a:sym typeface="Cambria"/>
              </a:rPr>
              <a:t>In re Interest of Angelica L., </a:t>
            </a:r>
            <a:r>
              <a:rPr lang="en" sz="1800" b="1" dirty="0">
                <a:solidFill>
                  <a:schemeClr val="bg2"/>
                </a:solidFill>
                <a:ea typeface="Cambria"/>
                <a:cs typeface="Cambria"/>
                <a:sym typeface="Cambria"/>
              </a:rPr>
              <a:t>277 Neb. 984 (2009)</a:t>
            </a:r>
            <a:endParaRPr sz="1800" b="1" dirty="0">
              <a:solidFill>
                <a:schemeClr val="tx1"/>
              </a:solidFill>
            </a:endParaRPr>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6"/>
          <p:cNvSpPr txBox="1">
            <a:spLocks noGrp="1"/>
          </p:cNvSpPr>
          <p:nvPr>
            <p:ph type="title"/>
          </p:nvPr>
        </p:nvSpPr>
        <p:spPr>
          <a:xfrm>
            <a:off x="685800" y="89747"/>
            <a:ext cx="77724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800"/>
              <a:buFont typeface="Arial"/>
              <a:buNone/>
            </a:pPr>
            <a:r>
              <a:rPr lang="en" sz="4000" b="0" i="0" u="none" strike="noStrike" cap="none" dirty="0">
                <a:solidFill>
                  <a:schemeClr val="dk2"/>
                </a:solidFill>
                <a:ea typeface="Arial"/>
                <a:cs typeface="Arial"/>
                <a:sym typeface="Arial"/>
              </a:rPr>
              <a:t>Potential Consequences of DV/SA</a:t>
            </a:r>
            <a:endParaRPr sz="4000" dirty="0"/>
          </a:p>
        </p:txBody>
      </p:sp>
      <p:sp>
        <p:nvSpPr>
          <p:cNvPr id="493" name="Google Shape;493;p66"/>
          <p:cNvSpPr txBox="1">
            <a:spLocks noGrp="1"/>
          </p:cNvSpPr>
          <p:nvPr>
            <p:ph type="body" idx="1"/>
          </p:nvPr>
        </p:nvSpPr>
        <p:spPr>
          <a:xfrm>
            <a:off x="685800" y="1257300"/>
            <a:ext cx="8077200" cy="3429000"/>
          </a:xfrm>
          <a:prstGeom prst="rect">
            <a:avLst/>
          </a:prstGeom>
          <a:noFill/>
          <a:ln>
            <a:noFill/>
          </a:ln>
        </p:spPr>
        <p:txBody>
          <a:bodyPr spcFirstLastPara="1" wrap="square" lIns="91425" tIns="45700" rIns="91425" bIns="45700" anchor="t" anchorCtr="0">
            <a:noAutofit/>
          </a:bodyPr>
          <a:lstStyle/>
          <a:p>
            <a:pPr marL="364490" marR="0" lvl="0" indent="-342900" algn="l" rtl="0">
              <a:spcBef>
                <a:spcPts val="0"/>
              </a:spcBef>
              <a:spcAft>
                <a:spcPts val="0"/>
              </a:spcAft>
              <a:buClr>
                <a:schemeClr val="accent2"/>
              </a:buClr>
              <a:buSzPct val="75000"/>
              <a:buFont typeface="Wingdings" panose="05000000000000000000" pitchFamily="2" charset="2"/>
              <a:buChar char="q"/>
            </a:pPr>
            <a:r>
              <a:rPr lang="en" sz="2600" i="0" u="none" strike="noStrike" cap="none" dirty="0">
                <a:solidFill>
                  <a:schemeClr val="bg2"/>
                </a:solidFill>
                <a:ea typeface="Arial"/>
                <a:cs typeface="Arial"/>
                <a:sym typeface="Arial"/>
              </a:rPr>
              <a:t>Deportation</a:t>
            </a:r>
            <a:endParaRPr sz="2600" dirty="0">
              <a:solidFill>
                <a:schemeClr val="bg2"/>
              </a:solidFill>
            </a:endParaRPr>
          </a:p>
          <a:p>
            <a:pPr marL="364490" marR="0" lvl="0" indent="-342900" algn="l" rtl="0">
              <a:spcBef>
                <a:spcPts val="700"/>
              </a:spcBef>
              <a:spcAft>
                <a:spcPts val="0"/>
              </a:spcAft>
              <a:buClr>
                <a:schemeClr val="accent2"/>
              </a:buClr>
              <a:buSzPct val="75000"/>
              <a:buFont typeface="Wingdings" panose="05000000000000000000" pitchFamily="2" charset="2"/>
              <a:buChar char="q"/>
            </a:pPr>
            <a:r>
              <a:rPr lang="en" sz="2600" i="0" u="none" strike="noStrike" cap="none" dirty="0">
                <a:solidFill>
                  <a:schemeClr val="bg2"/>
                </a:solidFill>
                <a:ea typeface="Arial"/>
                <a:cs typeface="Arial"/>
                <a:sym typeface="Arial"/>
              </a:rPr>
              <a:t>Bar to Lawful Permanent Residence</a:t>
            </a:r>
            <a:endParaRPr sz="2600" i="0" u="none" strike="noStrike" cap="none" dirty="0">
              <a:solidFill>
                <a:schemeClr val="bg2"/>
              </a:solidFill>
              <a:ea typeface="Arial"/>
              <a:cs typeface="Arial"/>
              <a:sym typeface="Arial"/>
            </a:endParaRPr>
          </a:p>
          <a:p>
            <a:pPr marL="364490" marR="0" lvl="0" indent="-342900" algn="l" rtl="0">
              <a:spcBef>
                <a:spcPts val="700"/>
              </a:spcBef>
              <a:spcAft>
                <a:spcPts val="0"/>
              </a:spcAft>
              <a:buClr>
                <a:schemeClr val="accent2"/>
              </a:buClr>
              <a:buSzPct val="75000"/>
              <a:buFont typeface="Wingdings" panose="05000000000000000000" pitchFamily="2" charset="2"/>
              <a:buChar char="q"/>
            </a:pPr>
            <a:r>
              <a:rPr lang="en" sz="2600" i="0" u="none" strike="noStrike" cap="none" dirty="0">
                <a:solidFill>
                  <a:schemeClr val="bg2"/>
                </a:solidFill>
                <a:ea typeface="Arial"/>
                <a:cs typeface="Arial"/>
                <a:sym typeface="Arial"/>
              </a:rPr>
              <a:t>Bars to Naturalization (good moral character)</a:t>
            </a:r>
            <a:endParaRPr sz="2600" dirty="0">
              <a:solidFill>
                <a:schemeClr val="bg2"/>
              </a:solidFill>
            </a:endParaRPr>
          </a:p>
          <a:p>
            <a:pPr marL="735330" marR="0" lvl="1" indent="-342900" algn="l" rtl="0">
              <a:spcBef>
                <a:spcPts val="550"/>
              </a:spcBef>
              <a:spcAft>
                <a:spcPts val="0"/>
              </a:spcAft>
              <a:buClr>
                <a:schemeClr val="accent1"/>
              </a:buClr>
              <a:buSzPct val="75000"/>
              <a:buFont typeface="Wingdings" panose="05000000000000000000" pitchFamily="2" charset="2"/>
              <a:buChar char="q"/>
            </a:pPr>
            <a:r>
              <a:rPr lang="en" b="0" i="0" u="none" strike="noStrike" cap="none" dirty="0">
                <a:solidFill>
                  <a:schemeClr val="bg2"/>
                </a:solidFill>
                <a:ea typeface="Arial"/>
                <a:cs typeface="Arial"/>
                <a:sym typeface="Arial"/>
              </a:rPr>
              <a:t>When would this apply? </a:t>
            </a:r>
            <a:endParaRPr dirty="0">
              <a:solidFill>
                <a:schemeClr val="bg2"/>
              </a:solidFill>
            </a:endParaRPr>
          </a:p>
          <a:p>
            <a:pPr marL="339090" marR="0" lvl="0" indent="-342900" algn="l" rtl="0">
              <a:spcBef>
                <a:spcPts val="700"/>
              </a:spcBef>
              <a:spcAft>
                <a:spcPts val="0"/>
              </a:spcAft>
              <a:buClr>
                <a:schemeClr val="accent2"/>
              </a:buClr>
              <a:buSzPct val="75000"/>
              <a:buFont typeface="Wingdings" panose="05000000000000000000" pitchFamily="2" charset="2"/>
              <a:buChar char="q"/>
            </a:pPr>
            <a:r>
              <a:rPr lang="en" sz="2600" i="0" u="none" strike="noStrike" cap="none" dirty="0">
                <a:solidFill>
                  <a:schemeClr val="bg2"/>
                </a:solidFill>
                <a:ea typeface="Arial"/>
                <a:cs typeface="Arial"/>
                <a:sym typeface="Arial"/>
              </a:rPr>
              <a:t>For US Citizens- (Adam Walsh Issues)</a:t>
            </a:r>
            <a:endParaRPr sz="2600" dirty="0">
              <a:solidFill>
                <a:schemeClr val="bg2"/>
              </a:solidFill>
            </a:endParaRPr>
          </a:p>
          <a:p>
            <a:pPr marL="709930" marR="0" lvl="1" indent="-342900" algn="l" rtl="0">
              <a:spcBef>
                <a:spcPts val="550"/>
              </a:spcBef>
              <a:spcAft>
                <a:spcPts val="0"/>
              </a:spcAft>
              <a:buClr>
                <a:schemeClr val="accent1"/>
              </a:buClr>
              <a:buSzPct val="75000"/>
              <a:buFont typeface="Wingdings" panose="05000000000000000000" pitchFamily="2" charset="2"/>
              <a:buChar char="q"/>
            </a:pPr>
            <a:r>
              <a:rPr lang="en" b="0" i="0" u="none" strike="noStrike" cap="none" dirty="0">
                <a:solidFill>
                  <a:schemeClr val="bg2"/>
                </a:solidFill>
                <a:ea typeface="Arial"/>
                <a:cs typeface="Arial"/>
                <a:sym typeface="Arial"/>
              </a:rPr>
              <a:t>Barrier to immigrating fiancées</a:t>
            </a:r>
            <a:endParaRPr dirty="0">
              <a:solidFill>
                <a:schemeClr val="bg2"/>
              </a:solidFill>
            </a:endParaRPr>
          </a:p>
          <a:p>
            <a:pPr marL="709930" marR="0" lvl="1" indent="-342900" algn="l" rtl="0">
              <a:spcBef>
                <a:spcPts val="550"/>
              </a:spcBef>
              <a:spcAft>
                <a:spcPts val="0"/>
              </a:spcAft>
              <a:buClr>
                <a:schemeClr val="accent1"/>
              </a:buClr>
              <a:buSzPct val="75000"/>
              <a:buFont typeface="Wingdings" panose="05000000000000000000" pitchFamily="2" charset="2"/>
              <a:buChar char="q"/>
            </a:pPr>
            <a:r>
              <a:rPr lang="en" b="0" i="0" u="none" strike="noStrike" cap="none" dirty="0">
                <a:solidFill>
                  <a:schemeClr val="bg2"/>
                </a:solidFill>
                <a:ea typeface="Arial"/>
                <a:cs typeface="Arial"/>
                <a:sym typeface="Arial"/>
              </a:rPr>
              <a:t>Bar to immigrating spouses and children</a:t>
            </a:r>
            <a:endParaRPr dirty="0">
              <a:solidFill>
                <a:schemeClr val="bg2"/>
              </a:solidFill>
            </a:endParaRPr>
          </a:p>
        </p:txBody>
      </p:sp>
    </p:spTree>
    <p:extLst>
      <p:ext uri="{BB962C8B-B14F-4D97-AF65-F5344CB8AC3E}">
        <p14:creationId xmlns:p14="http://schemas.microsoft.com/office/powerpoint/2010/main" xmlns="" val="270948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33400" y="83127"/>
            <a:ext cx="7848600" cy="85725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4400"/>
              <a:buFont typeface="Questrial"/>
              <a:buNone/>
            </a:pPr>
            <a:r>
              <a:rPr lang="en" sz="4400" b="0" i="0" u="none" strike="noStrike" cap="none" dirty="0">
                <a:solidFill>
                  <a:schemeClr val="bg2"/>
                </a:solidFill>
                <a:latin typeface="Questrial"/>
                <a:ea typeface="Questrial"/>
                <a:cs typeface="Questrial"/>
                <a:sym typeface="Questrial"/>
              </a:rPr>
              <a:t>Barriers to Accessing Services</a:t>
            </a:r>
            <a:endParaRPr sz="4400" b="0" i="0" u="none" strike="noStrike" cap="none" dirty="0">
              <a:solidFill>
                <a:schemeClr val="bg2"/>
              </a:solidFill>
              <a:latin typeface="Questrial"/>
              <a:ea typeface="Questrial"/>
              <a:cs typeface="Questrial"/>
              <a:sym typeface="Questrial"/>
            </a:endParaRPr>
          </a:p>
        </p:txBody>
      </p:sp>
      <p:grpSp>
        <p:nvGrpSpPr>
          <p:cNvPr id="218" name="Google Shape;218;p37"/>
          <p:cNvGrpSpPr/>
          <p:nvPr/>
        </p:nvGrpSpPr>
        <p:grpSpPr>
          <a:xfrm>
            <a:off x="-5142934" y="557163"/>
            <a:ext cx="13760506" cy="5000724"/>
            <a:chOff x="-5600134" y="-857316"/>
            <a:chExt cx="13760506" cy="6667632"/>
          </a:xfrm>
        </p:grpSpPr>
        <p:sp>
          <p:nvSpPr>
            <p:cNvPr id="219" name="Google Shape;219;p37"/>
            <p:cNvSpPr/>
            <p:nvPr/>
          </p:nvSpPr>
          <p:spPr>
            <a:xfrm>
              <a:off x="-5600134" y="-857316"/>
              <a:ext cx="6667632" cy="6667632"/>
            </a:xfrm>
            <a:prstGeom prst="blockArc">
              <a:avLst>
                <a:gd name="adj1" fmla="val 18900000"/>
                <a:gd name="adj2" fmla="val 2700000"/>
                <a:gd name="adj3" fmla="val 324"/>
              </a:avLst>
            </a:prstGeom>
            <a:noFill/>
            <a:ln w="10000" cap="flat" cmpd="sng">
              <a:solidFill>
                <a:srgbClr val="522E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7"/>
            <p:cNvSpPr/>
            <p:nvPr/>
          </p:nvSpPr>
          <p:spPr>
            <a:xfrm>
              <a:off x="397840" y="260824"/>
              <a:ext cx="7762532" cy="521451"/>
            </a:xfrm>
            <a:prstGeom prst="rect">
              <a:avLst/>
            </a:prstGeom>
            <a:solidFill>
              <a:srgbClr val="32ACA1"/>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7"/>
            <p:cNvSpPr txBox="1"/>
            <p:nvPr/>
          </p:nvSpPr>
          <p:spPr>
            <a:xfrm>
              <a:off x="397840" y="260824"/>
              <a:ext cx="7762532" cy="521451"/>
            </a:xfrm>
            <a:prstGeom prst="rect">
              <a:avLst/>
            </a:prstGeom>
            <a:noFill/>
            <a:ln>
              <a:noFill/>
            </a:ln>
          </p:spPr>
          <p:txBody>
            <a:bodyPr spcFirstLastPara="1" wrap="square" lIns="413900" tIns="68575" rIns="68575" bIns="68575" anchor="ctr" anchorCtr="0">
              <a:noAutofit/>
            </a:bodyPr>
            <a:lstStyle/>
            <a:p>
              <a:pPr marL="0" marR="0" lvl="0" indent="0" algn="l" rtl="0">
                <a:lnSpc>
                  <a:spcPct val="90000"/>
                </a:lnSpc>
                <a:spcBef>
                  <a:spcPts val="0"/>
                </a:spcBef>
                <a:spcAft>
                  <a:spcPts val="0"/>
                </a:spcAft>
                <a:buNone/>
              </a:pPr>
              <a:r>
                <a:rPr lang="en" sz="2700">
                  <a:solidFill>
                    <a:schemeClr val="lt1"/>
                  </a:solidFill>
                  <a:latin typeface="Questrial"/>
                  <a:ea typeface="Questrial"/>
                  <a:cs typeface="Questrial"/>
                  <a:sym typeface="Questrial"/>
                </a:rPr>
                <a:t>Language Access</a:t>
              </a:r>
              <a:endParaRPr sz="2700">
                <a:solidFill>
                  <a:schemeClr val="lt1"/>
                </a:solidFill>
                <a:latin typeface="Questrial"/>
                <a:ea typeface="Questrial"/>
                <a:cs typeface="Questrial"/>
                <a:sym typeface="Questrial"/>
              </a:endParaRPr>
            </a:p>
          </p:txBody>
        </p:sp>
        <p:sp>
          <p:nvSpPr>
            <p:cNvPr id="222" name="Google Shape;222;p37"/>
            <p:cNvSpPr/>
            <p:nvPr/>
          </p:nvSpPr>
          <p:spPr>
            <a:xfrm>
              <a:off x="71933" y="195643"/>
              <a:ext cx="651814" cy="651814"/>
            </a:xfrm>
            <a:prstGeom prst="ellipse">
              <a:avLst/>
            </a:prstGeom>
            <a:solidFill>
              <a:schemeClr val="lt1"/>
            </a:solidFill>
            <a:ln w="10000" cap="flat" cmpd="sng">
              <a:solidFill>
                <a:srgbClr val="32AC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7"/>
            <p:cNvSpPr/>
            <p:nvPr/>
          </p:nvSpPr>
          <p:spPr>
            <a:xfrm>
              <a:off x="826770" y="1042903"/>
              <a:ext cx="7333602" cy="521451"/>
            </a:xfrm>
            <a:prstGeom prst="rect">
              <a:avLst/>
            </a:prstGeom>
            <a:solidFill>
              <a:srgbClr val="3297AE"/>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7"/>
            <p:cNvSpPr txBox="1"/>
            <p:nvPr/>
          </p:nvSpPr>
          <p:spPr>
            <a:xfrm>
              <a:off x="826770" y="1042903"/>
              <a:ext cx="7333602" cy="521451"/>
            </a:xfrm>
            <a:prstGeom prst="rect">
              <a:avLst/>
            </a:prstGeom>
            <a:noFill/>
            <a:ln>
              <a:noFill/>
            </a:ln>
          </p:spPr>
          <p:txBody>
            <a:bodyPr spcFirstLastPara="1" wrap="square" lIns="413900" tIns="68575" rIns="68575" bIns="68575" anchor="ctr" anchorCtr="0">
              <a:noAutofit/>
            </a:bodyPr>
            <a:lstStyle/>
            <a:p>
              <a:pPr marL="0" marR="0" lvl="0" indent="0" algn="l" rtl="0">
                <a:lnSpc>
                  <a:spcPct val="90000"/>
                </a:lnSpc>
                <a:spcBef>
                  <a:spcPts val="0"/>
                </a:spcBef>
                <a:spcAft>
                  <a:spcPts val="0"/>
                </a:spcAft>
                <a:buNone/>
              </a:pPr>
              <a:r>
                <a:rPr lang="en" sz="2700">
                  <a:solidFill>
                    <a:schemeClr val="lt1"/>
                  </a:solidFill>
                  <a:latin typeface="Questrial"/>
                  <a:ea typeface="Questrial"/>
                  <a:cs typeface="Questrial"/>
                  <a:sym typeface="Questrial"/>
                </a:rPr>
                <a:t>Past experiences in home country</a:t>
              </a:r>
              <a:endParaRPr sz="2700">
                <a:solidFill>
                  <a:schemeClr val="lt1"/>
                </a:solidFill>
                <a:latin typeface="Questrial"/>
                <a:ea typeface="Questrial"/>
                <a:cs typeface="Questrial"/>
                <a:sym typeface="Questrial"/>
              </a:endParaRPr>
            </a:p>
          </p:txBody>
        </p:sp>
        <p:sp>
          <p:nvSpPr>
            <p:cNvPr id="225" name="Google Shape;225;p37"/>
            <p:cNvSpPr/>
            <p:nvPr/>
          </p:nvSpPr>
          <p:spPr>
            <a:xfrm>
              <a:off x="500862" y="977722"/>
              <a:ext cx="651814" cy="651814"/>
            </a:xfrm>
            <a:prstGeom prst="ellipse">
              <a:avLst/>
            </a:prstGeom>
            <a:solidFill>
              <a:schemeClr val="lt1"/>
            </a:solidFill>
            <a:ln w="10000" cap="flat" cmpd="sng">
              <a:solidFill>
                <a:srgbClr val="3297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7"/>
            <p:cNvSpPr/>
            <p:nvPr/>
          </p:nvSpPr>
          <p:spPr>
            <a:xfrm>
              <a:off x="1022909" y="1824982"/>
              <a:ext cx="7137463" cy="521451"/>
            </a:xfrm>
            <a:prstGeom prst="rect">
              <a:avLst/>
            </a:prstGeom>
            <a:solidFill>
              <a:srgbClr val="3178B1"/>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7"/>
            <p:cNvSpPr txBox="1"/>
            <p:nvPr/>
          </p:nvSpPr>
          <p:spPr>
            <a:xfrm>
              <a:off x="1022909" y="1824982"/>
              <a:ext cx="7137463" cy="521451"/>
            </a:xfrm>
            <a:prstGeom prst="rect">
              <a:avLst/>
            </a:prstGeom>
            <a:noFill/>
            <a:ln>
              <a:noFill/>
            </a:ln>
          </p:spPr>
          <p:txBody>
            <a:bodyPr spcFirstLastPara="1" wrap="square" lIns="413900" tIns="68575" rIns="68575" bIns="68575" anchor="ctr" anchorCtr="0">
              <a:noAutofit/>
            </a:bodyPr>
            <a:lstStyle/>
            <a:p>
              <a:pPr marL="0" marR="0" lvl="0" indent="0" algn="l" rtl="0">
                <a:lnSpc>
                  <a:spcPct val="90000"/>
                </a:lnSpc>
                <a:spcBef>
                  <a:spcPts val="0"/>
                </a:spcBef>
                <a:spcAft>
                  <a:spcPts val="0"/>
                </a:spcAft>
                <a:buNone/>
              </a:pPr>
              <a:r>
                <a:rPr lang="en" sz="2700">
                  <a:solidFill>
                    <a:schemeClr val="lt1"/>
                  </a:solidFill>
                  <a:latin typeface="Questrial"/>
                  <a:ea typeface="Questrial"/>
                  <a:cs typeface="Questrial"/>
                  <a:sym typeface="Questrial"/>
                </a:rPr>
                <a:t>Fear of removal</a:t>
              </a:r>
              <a:endParaRPr sz="2700">
                <a:solidFill>
                  <a:schemeClr val="lt1"/>
                </a:solidFill>
                <a:latin typeface="Questrial"/>
                <a:ea typeface="Questrial"/>
                <a:cs typeface="Questrial"/>
                <a:sym typeface="Questrial"/>
              </a:endParaRPr>
            </a:p>
          </p:txBody>
        </p:sp>
        <p:sp>
          <p:nvSpPr>
            <p:cNvPr id="228" name="Google Shape;228;p37"/>
            <p:cNvSpPr/>
            <p:nvPr/>
          </p:nvSpPr>
          <p:spPr>
            <a:xfrm>
              <a:off x="697001" y="1759800"/>
              <a:ext cx="651814" cy="651814"/>
            </a:xfrm>
            <a:prstGeom prst="ellipse">
              <a:avLst/>
            </a:prstGeom>
            <a:solidFill>
              <a:schemeClr val="lt1"/>
            </a:solidFill>
            <a:ln w="10000" cap="flat" cmpd="sng">
              <a:solidFill>
                <a:srgbClr val="3178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7"/>
            <p:cNvSpPr/>
            <p:nvPr/>
          </p:nvSpPr>
          <p:spPr>
            <a:xfrm>
              <a:off x="1022909" y="2606565"/>
              <a:ext cx="7137463" cy="521451"/>
            </a:xfrm>
            <a:prstGeom prst="rect">
              <a:avLst/>
            </a:prstGeom>
            <a:solidFill>
              <a:srgbClr val="3056B4"/>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7"/>
            <p:cNvSpPr txBox="1"/>
            <p:nvPr/>
          </p:nvSpPr>
          <p:spPr>
            <a:xfrm>
              <a:off x="1022909" y="2606565"/>
              <a:ext cx="7137463" cy="521451"/>
            </a:xfrm>
            <a:prstGeom prst="rect">
              <a:avLst/>
            </a:prstGeom>
            <a:noFill/>
            <a:ln>
              <a:noFill/>
            </a:ln>
          </p:spPr>
          <p:txBody>
            <a:bodyPr spcFirstLastPara="1" wrap="square" lIns="413900" tIns="68575" rIns="68575" bIns="68575" anchor="ctr" anchorCtr="0">
              <a:noAutofit/>
            </a:bodyPr>
            <a:lstStyle/>
            <a:p>
              <a:pPr marL="0" marR="0" lvl="0" indent="0" algn="l" rtl="0">
                <a:lnSpc>
                  <a:spcPct val="90000"/>
                </a:lnSpc>
                <a:spcBef>
                  <a:spcPts val="0"/>
                </a:spcBef>
                <a:spcAft>
                  <a:spcPts val="0"/>
                </a:spcAft>
                <a:buNone/>
              </a:pPr>
              <a:r>
                <a:rPr lang="en" sz="2700">
                  <a:solidFill>
                    <a:schemeClr val="lt1"/>
                  </a:solidFill>
                  <a:latin typeface="Questrial"/>
                  <a:ea typeface="Questrial"/>
                  <a:cs typeface="Questrial"/>
                  <a:sym typeface="Questrial"/>
                </a:rPr>
                <a:t>Practical</a:t>
              </a:r>
              <a:endParaRPr sz="2700">
                <a:solidFill>
                  <a:schemeClr val="lt1"/>
                </a:solidFill>
                <a:latin typeface="Questrial"/>
                <a:ea typeface="Questrial"/>
                <a:cs typeface="Questrial"/>
                <a:sym typeface="Questrial"/>
              </a:endParaRPr>
            </a:p>
          </p:txBody>
        </p:sp>
        <p:sp>
          <p:nvSpPr>
            <p:cNvPr id="231" name="Google Shape;231;p37"/>
            <p:cNvSpPr/>
            <p:nvPr/>
          </p:nvSpPr>
          <p:spPr>
            <a:xfrm>
              <a:off x="697001" y="2541384"/>
              <a:ext cx="651814" cy="651814"/>
            </a:xfrm>
            <a:prstGeom prst="ellipse">
              <a:avLst/>
            </a:prstGeom>
            <a:solidFill>
              <a:schemeClr val="lt1"/>
            </a:solidFill>
            <a:ln w="10000" cap="flat" cmpd="sng">
              <a:solidFill>
                <a:srgbClr val="3056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7"/>
            <p:cNvSpPr/>
            <p:nvPr/>
          </p:nvSpPr>
          <p:spPr>
            <a:xfrm>
              <a:off x="826770" y="3388644"/>
              <a:ext cx="7333602" cy="521451"/>
            </a:xfrm>
            <a:prstGeom prst="rect">
              <a:avLst/>
            </a:prstGeom>
            <a:solidFill>
              <a:srgbClr val="2F31B7"/>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7"/>
            <p:cNvSpPr txBox="1"/>
            <p:nvPr/>
          </p:nvSpPr>
          <p:spPr>
            <a:xfrm>
              <a:off x="826770" y="3388644"/>
              <a:ext cx="7333602" cy="521451"/>
            </a:xfrm>
            <a:prstGeom prst="rect">
              <a:avLst/>
            </a:prstGeom>
            <a:noFill/>
            <a:ln>
              <a:noFill/>
            </a:ln>
          </p:spPr>
          <p:txBody>
            <a:bodyPr spcFirstLastPara="1" wrap="square" lIns="413900" tIns="68575" rIns="68575" bIns="68575" anchor="ctr" anchorCtr="0">
              <a:noAutofit/>
            </a:bodyPr>
            <a:lstStyle/>
            <a:p>
              <a:pPr marL="0" marR="0" lvl="0" indent="0" algn="l" rtl="0">
                <a:lnSpc>
                  <a:spcPct val="90000"/>
                </a:lnSpc>
                <a:spcBef>
                  <a:spcPts val="0"/>
                </a:spcBef>
                <a:spcAft>
                  <a:spcPts val="0"/>
                </a:spcAft>
                <a:buNone/>
              </a:pPr>
              <a:r>
                <a:rPr lang="en" sz="2700">
                  <a:solidFill>
                    <a:schemeClr val="lt1"/>
                  </a:solidFill>
                  <a:latin typeface="Questrial"/>
                  <a:ea typeface="Questrial"/>
                  <a:cs typeface="Questrial"/>
                  <a:sym typeface="Questrial"/>
                </a:rPr>
                <a:t>Economic</a:t>
              </a:r>
              <a:endParaRPr sz="2700">
                <a:solidFill>
                  <a:schemeClr val="lt1"/>
                </a:solidFill>
                <a:latin typeface="Questrial"/>
                <a:ea typeface="Questrial"/>
                <a:cs typeface="Questrial"/>
                <a:sym typeface="Questrial"/>
              </a:endParaRPr>
            </a:p>
          </p:txBody>
        </p:sp>
        <p:sp>
          <p:nvSpPr>
            <p:cNvPr id="234" name="Google Shape;234;p37"/>
            <p:cNvSpPr/>
            <p:nvPr/>
          </p:nvSpPr>
          <p:spPr>
            <a:xfrm>
              <a:off x="500862" y="3323463"/>
              <a:ext cx="651814" cy="651814"/>
            </a:xfrm>
            <a:prstGeom prst="ellipse">
              <a:avLst/>
            </a:prstGeom>
            <a:solidFill>
              <a:schemeClr val="lt1"/>
            </a:solidFill>
            <a:ln w="10000" cap="flat" cmpd="sng">
              <a:solidFill>
                <a:srgbClr val="2F31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7"/>
            <p:cNvSpPr/>
            <p:nvPr/>
          </p:nvSpPr>
          <p:spPr>
            <a:xfrm>
              <a:off x="397840" y="4170723"/>
              <a:ext cx="7762532" cy="521451"/>
            </a:xfrm>
            <a:prstGeom prst="rect">
              <a:avLst/>
            </a:prstGeom>
            <a:solidFill>
              <a:srgbClr val="522DBB"/>
            </a:solidFill>
            <a:ln>
              <a:noFill/>
            </a:ln>
            <a:effectLst>
              <a:outerShdw blurRad="38100" dist="300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7"/>
            <p:cNvSpPr txBox="1"/>
            <p:nvPr/>
          </p:nvSpPr>
          <p:spPr>
            <a:xfrm>
              <a:off x="397840" y="4170723"/>
              <a:ext cx="7762532" cy="521451"/>
            </a:xfrm>
            <a:prstGeom prst="rect">
              <a:avLst/>
            </a:prstGeom>
            <a:noFill/>
            <a:ln>
              <a:noFill/>
            </a:ln>
          </p:spPr>
          <p:txBody>
            <a:bodyPr spcFirstLastPara="1" wrap="square" lIns="413900" tIns="68575" rIns="68575" bIns="68575" anchor="ctr" anchorCtr="0">
              <a:noAutofit/>
            </a:bodyPr>
            <a:lstStyle/>
            <a:p>
              <a:pPr marL="0" marR="0" lvl="0" indent="0" algn="l" rtl="0">
                <a:lnSpc>
                  <a:spcPct val="90000"/>
                </a:lnSpc>
                <a:spcBef>
                  <a:spcPts val="0"/>
                </a:spcBef>
                <a:spcAft>
                  <a:spcPts val="0"/>
                </a:spcAft>
                <a:buNone/>
              </a:pPr>
              <a:r>
                <a:rPr lang="en" sz="2700">
                  <a:solidFill>
                    <a:schemeClr val="lt1"/>
                  </a:solidFill>
                  <a:latin typeface="Questrial"/>
                  <a:ea typeface="Questrial"/>
                  <a:cs typeface="Questrial"/>
                  <a:sym typeface="Questrial"/>
                </a:rPr>
                <a:t>Fear of family separation</a:t>
              </a:r>
              <a:endParaRPr sz="2700">
                <a:solidFill>
                  <a:schemeClr val="lt1"/>
                </a:solidFill>
                <a:latin typeface="Questrial"/>
                <a:ea typeface="Questrial"/>
                <a:cs typeface="Questrial"/>
                <a:sym typeface="Questrial"/>
              </a:endParaRPr>
            </a:p>
          </p:txBody>
        </p:sp>
        <p:sp>
          <p:nvSpPr>
            <p:cNvPr id="237" name="Google Shape;237;p37"/>
            <p:cNvSpPr/>
            <p:nvPr/>
          </p:nvSpPr>
          <p:spPr>
            <a:xfrm>
              <a:off x="71933" y="4105541"/>
              <a:ext cx="651814" cy="651814"/>
            </a:xfrm>
            <a:prstGeom prst="ellipse">
              <a:avLst/>
            </a:prstGeom>
            <a:solidFill>
              <a:schemeClr val="lt1"/>
            </a:solidFill>
            <a:ln w="10000" cap="flat" cmpd="sng">
              <a:solidFill>
                <a:srgbClr val="522D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286000" y="2310140"/>
            <a:ext cx="4572000" cy="523220"/>
          </a:xfrm>
          <a:prstGeom prst="rect">
            <a:avLst/>
          </a:prstGeom>
        </p:spPr>
        <p:txBody>
          <a:bodyPr>
            <a:spAutoFit/>
          </a:bodyPr>
          <a:lstStyle/>
          <a:p>
            <a:r>
              <a:rPr lang="en-US" dirty="0">
                <a:latin typeface="Times New Roman" panose="02020603050405020304" pitchFamily="18" charset="0"/>
              </a:rPr>
              <a:t> </a:t>
            </a:r>
            <a:r>
              <a:rPr lang="en-US" dirty="0"/>
              <a:t/>
            </a:r>
            <a:br>
              <a:rPr lang="en-US" dirty="0"/>
            </a:b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BA9DDB6-F080-4EF5-AF4B-7EEE4A48DB97}"/>
              </a:ext>
            </a:extLst>
          </p:cNvPr>
          <p:cNvSpPr/>
          <p:nvPr/>
        </p:nvSpPr>
        <p:spPr>
          <a:xfrm>
            <a:off x="1371600" y="1918443"/>
            <a:ext cx="7772400" cy="723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3F1FAFE7-6714-4110-B7B4-338539928E04}"/>
              </a:ext>
            </a:extLst>
          </p:cNvPr>
          <p:cNvSpPr>
            <a:spLocks noGrp="1"/>
          </p:cNvSpPr>
          <p:nvPr>
            <p:ph type="body" idx="1"/>
          </p:nvPr>
        </p:nvSpPr>
        <p:spPr>
          <a:xfrm>
            <a:off x="1371600" y="3315890"/>
            <a:ext cx="7123113" cy="1254919"/>
          </a:xfrm>
        </p:spPr>
        <p:txBody>
          <a:bodyPr/>
          <a:lstStyle/>
          <a:p>
            <a:endParaRPr lang="en-US" dirty="0"/>
          </a:p>
        </p:txBody>
      </p:sp>
      <p:sp>
        <p:nvSpPr>
          <p:cNvPr id="3" name="Title 2">
            <a:extLst>
              <a:ext uri="{FF2B5EF4-FFF2-40B4-BE49-F238E27FC236}">
                <a16:creationId xmlns:a16="http://schemas.microsoft.com/office/drawing/2014/main" xmlns="" id="{EEC1BC94-C31C-4073-90E4-F8FF74AD263D}"/>
              </a:ext>
            </a:extLst>
          </p:cNvPr>
          <p:cNvSpPr>
            <a:spLocks noGrp="1"/>
          </p:cNvSpPr>
          <p:nvPr>
            <p:ph type="title"/>
          </p:nvPr>
        </p:nvSpPr>
        <p:spPr>
          <a:xfrm>
            <a:off x="1371600" y="1141810"/>
            <a:ext cx="7620000" cy="1371600"/>
          </a:xfrm>
        </p:spPr>
        <p:txBody>
          <a:bodyPr/>
          <a:lstStyle/>
          <a:p>
            <a:r>
              <a:rPr lang="en-US" dirty="0"/>
              <a:t>Non-Citizen’s Access to </a:t>
            </a:r>
            <a:br>
              <a:rPr lang="en-US" dirty="0"/>
            </a:br>
            <a:r>
              <a:rPr lang="en-US" dirty="0"/>
              <a:t>DC Public Benefits </a:t>
            </a:r>
          </a:p>
        </p:txBody>
      </p:sp>
    </p:spTree>
    <p:extLst>
      <p:ext uri="{BB962C8B-B14F-4D97-AF65-F5344CB8AC3E}">
        <p14:creationId xmlns:p14="http://schemas.microsoft.com/office/powerpoint/2010/main" xmlns="" val="1423098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D5BFC-42F6-483B-BDDA-9E5618B3B606}"/>
              </a:ext>
            </a:extLst>
          </p:cNvPr>
          <p:cNvSpPr>
            <a:spLocks noGrp="1"/>
          </p:cNvSpPr>
          <p:nvPr>
            <p:ph type="title"/>
          </p:nvPr>
        </p:nvSpPr>
        <p:spPr>
          <a:xfrm>
            <a:off x="695661" y="2000250"/>
            <a:ext cx="8153400" cy="742950"/>
          </a:xfrm>
        </p:spPr>
        <p:txBody>
          <a:bodyPr/>
          <a:lstStyle/>
          <a:p>
            <a:pPr algn="ctr"/>
            <a:r>
              <a:rPr lang="en-US" dirty="0"/>
              <a:t>Accessible Services for Aliens </a:t>
            </a:r>
            <a:br>
              <a:rPr lang="en-US" dirty="0"/>
            </a:br>
            <a:r>
              <a:rPr lang="en-US" dirty="0"/>
              <a:t>with Immigration Status in DC</a:t>
            </a:r>
          </a:p>
        </p:txBody>
      </p:sp>
    </p:spTree>
    <p:extLst>
      <p:ext uri="{BB962C8B-B14F-4D97-AF65-F5344CB8AC3E}">
        <p14:creationId xmlns:p14="http://schemas.microsoft.com/office/powerpoint/2010/main" xmlns="" val="2811842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11" y="238919"/>
            <a:ext cx="6800850" cy="457200"/>
          </a:xfrm>
        </p:spPr>
        <p:txBody>
          <a:bodyPr>
            <a:noAutofit/>
          </a:bodyPr>
          <a:lstStyle/>
          <a:p>
            <a:r>
              <a:rPr lang="en-US" dirty="0"/>
              <a:t>Food and Housing </a:t>
            </a:r>
          </a:p>
        </p:txBody>
      </p:sp>
      <p:sp>
        <p:nvSpPr>
          <p:cNvPr id="4" name="Footer Placeholder 3"/>
          <p:cNvSpPr>
            <a:spLocks noGrp="1"/>
          </p:cNvSpPr>
          <p:nvPr>
            <p:ph type="ftr" idx="11"/>
          </p:nvPr>
        </p:nvSpPr>
        <p:spPr/>
        <p:txBody>
          <a:bodyPr/>
          <a:lstStyle/>
          <a:p>
            <a:pPr>
              <a:defRPr/>
            </a:pPr>
            <a:endParaRPr lang="en-US" dirty="0">
              <a:solidFill>
                <a:srgbClr val="FFFFFF"/>
              </a:solidFill>
            </a:endParaRPr>
          </a:p>
        </p:txBody>
      </p:sp>
      <p:sp>
        <p:nvSpPr>
          <p:cNvPr id="5" name="Slide Number Placeholder 4"/>
          <p:cNvSpPr>
            <a:spLocks noGrp="1"/>
          </p:cNvSpPr>
          <p:nvPr>
            <p:ph type="sldNum" idx="12"/>
          </p:nvPr>
        </p:nvSpPr>
        <p:spPr>
          <a:xfrm>
            <a:off x="0" y="4767263"/>
            <a:ext cx="3810000" cy="274637"/>
          </a:xfrm>
        </p:spPr>
        <p:txBody>
          <a:bodyPr/>
          <a:lstStyle/>
          <a:p>
            <a:pPr fontAlgn="base">
              <a:spcBef>
                <a:spcPct val="0"/>
              </a:spcBef>
              <a:spcAft>
                <a:spcPct val="0"/>
              </a:spcAft>
            </a:pPr>
            <a:fld id="{6A63AC35-3821-42BC-BDAE-2B923C128E1A}" type="slidenum">
              <a:rPr lang="en-US" altLang="en-US">
                <a:solidFill>
                  <a:srgbClr val="FFFFFF"/>
                </a:solidFill>
                <a:cs typeface="Arial" panose="020B0604020202020204" pitchFamily="34" charset="0"/>
              </a:rPr>
              <a:pPr fontAlgn="base">
                <a:spcBef>
                  <a:spcPct val="0"/>
                </a:spcBef>
                <a:spcAft>
                  <a:spcPct val="0"/>
                </a:spcAft>
              </a:pPr>
              <a:t>62</a:t>
            </a:fld>
            <a:endParaRPr lang="en-US" altLang="en-US" dirty="0">
              <a:solidFill>
                <a:srgbClr val="FFFFFF"/>
              </a:solidFill>
              <a:cs typeface="Arial" panose="020B0604020202020204" pitchFamily="34" charset="0"/>
            </a:endParaRPr>
          </a:p>
        </p:txBody>
      </p:sp>
      <p:sp>
        <p:nvSpPr>
          <p:cNvPr id="3" name="Content Placeholder 2"/>
          <p:cNvSpPr>
            <a:spLocks noGrp="1"/>
          </p:cNvSpPr>
          <p:nvPr>
            <p:ph type="body" idx="1"/>
          </p:nvPr>
        </p:nvSpPr>
        <p:spPr>
          <a:xfrm>
            <a:off x="442453" y="1091754"/>
            <a:ext cx="8701547" cy="3812827"/>
          </a:xfrm>
        </p:spPr>
        <p:txBody>
          <a:bodyPr/>
          <a:lstStyle/>
          <a:p>
            <a:pPr>
              <a:buFont typeface="Wingdings" panose="05000000000000000000" pitchFamily="2" charset="2"/>
              <a:buChar char="q"/>
            </a:pPr>
            <a:r>
              <a:rPr lang="en-US" sz="2100" dirty="0">
                <a:solidFill>
                  <a:schemeClr val="bg2"/>
                </a:solidFill>
              </a:rPr>
              <a:t>TANF &amp; TANF funded childcare</a:t>
            </a:r>
          </a:p>
          <a:p>
            <a:pPr lvl="1">
              <a:buFont typeface="Wingdings" panose="05000000000000000000" pitchFamily="2" charset="2"/>
              <a:buChar char="q"/>
            </a:pPr>
            <a:r>
              <a:rPr lang="en-US" sz="1800" dirty="0">
                <a:solidFill>
                  <a:schemeClr val="bg2"/>
                </a:solidFill>
              </a:rPr>
              <a:t>T visa applicants, continued presence (CP), refugees, asylees </a:t>
            </a:r>
          </a:p>
          <a:p>
            <a:pPr lvl="1">
              <a:buFont typeface="Wingdings" panose="05000000000000000000" pitchFamily="2" charset="2"/>
              <a:buChar char="q"/>
            </a:pPr>
            <a:r>
              <a:rPr lang="en-US" sz="1800" dirty="0">
                <a:solidFill>
                  <a:schemeClr val="bg2"/>
                </a:solidFill>
              </a:rPr>
              <a:t>VAWA self-petitioners eligible + SIJS &amp; U visa if lawful permanent residents eligible. 5 year bar if entered on or after 8/22/96</a:t>
            </a:r>
          </a:p>
          <a:p>
            <a:pPr>
              <a:buFont typeface="Wingdings" panose="05000000000000000000" pitchFamily="2" charset="2"/>
              <a:buChar char="q"/>
            </a:pPr>
            <a:r>
              <a:rPr lang="en-US" sz="2100" dirty="0">
                <a:solidFill>
                  <a:schemeClr val="bg2"/>
                </a:solidFill>
              </a:rPr>
              <a:t>Food Stamps</a:t>
            </a:r>
          </a:p>
          <a:p>
            <a:pPr lvl="1">
              <a:buFont typeface="Wingdings" panose="05000000000000000000" pitchFamily="2" charset="2"/>
              <a:buChar char="q"/>
            </a:pPr>
            <a:r>
              <a:rPr lang="en-US" sz="1800" dirty="0">
                <a:solidFill>
                  <a:schemeClr val="bg2"/>
                </a:solidFill>
              </a:rPr>
              <a:t>T visas (&amp; their children)</a:t>
            </a:r>
          </a:p>
          <a:p>
            <a:pPr lvl="1">
              <a:buFont typeface="Wingdings" panose="05000000000000000000" pitchFamily="2" charset="2"/>
              <a:buChar char="q"/>
            </a:pPr>
            <a:r>
              <a:rPr lang="en-US" sz="1800" dirty="0">
                <a:solidFill>
                  <a:schemeClr val="bg2"/>
                </a:solidFill>
              </a:rPr>
              <a:t>Under 18 year old children who are VAWA self-petitioners or SIJS/U visa with lawful permanent residency</a:t>
            </a:r>
          </a:p>
          <a:p>
            <a:pPr>
              <a:buFont typeface="Wingdings" panose="05000000000000000000" pitchFamily="2" charset="2"/>
              <a:buChar char="q"/>
            </a:pPr>
            <a:r>
              <a:rPr lang="en-US" sz="2100" dirty="0">
                <a:solidFill>
                  <a:schemeClr val="bg2"/>
                </a:solidFill>
              </a:rPr>
              <a:t>Public and Assisted Housing &amp; Vouchers</a:t>
            </a:r>
          </a:p>
          <a:p>
            <a:pPr lvl="1">
              <a:buFont typeface="Wingdings" panose="05000000000000000000" pitchFamily="2" charset="2"/>
              <a:buChar char="q"/>
            </a:pPr>
            <a:r>
              <a:rPr lang="en-US" sz="1800" dirty="0">
                <a:solidFill>
                  <a:schemeClr val="bg2"/>
                </a:solidFill>
              </a:rPr>
              <a:t>T visas (&amp; their children) </a:t>
            </a:r>
          </a:p>
          <a:p>
            <a:pPr lvl="1">
              <a:buFont typeface="Wingdings" panose="05000000000000000000" pitchFamily="2" charset="2"/>
              <a:buChar char="q"/>
            </a:pPr>
            <a:r>
              <a:rPr lang="en-US" sz="1800" dirty="0">
                <a:solidFill>
                  <a:schemeClr val="bg2"/>
                </a:solidFill>
              </a:rPr>
              <a:t>VAWA self-petitioner (&amp; children)</a:t>
            </a:r>
          </a:p>
          <a:p>
            <a:endParaRPr lang="en-US" sz="2100" dirty="0"/>
          </a:p>
        </p:txBody>
      </p:sp>
    </p:spTree>
    <p:extLst>
      <p:ext uri="{BB962C8B-B14F-4D97-AF65-F5344CB8AC3E}">
        <p14:creationId xmlns:p14="http://schemas.microsoft.com/office/powerpoint/2010/main" xmlns="" val="1938589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53"/>
            <a:ext cx="8308622" cy="457200"/>
          </a:xfrm>
        </p:spPr>
        <p:txBody>
          <a:bodyPr>
            <a:noAutofit/>
          </a:bodyPr>
          <a:lstStyle/>
          <a:p>
            <a:r>
              <a:rPr lang="en-US" sz="4000" dirty="0"/>
              <a:t>Health Insurance and Driver’s Licenses</a:t>
            </a:r>
          </a:p>
        </p:txBody>
      </p:sp>
      <p:sp>
        <p:nvSpPr>
          <p:cNvPr id="4" name="Footer Placeholder 3"/>
          <p:cNvSpPr>
            <a:spLocks noGrp="1"/>
          </p:cNvSpPr>
          <p:nvPr>
            <p:ph type="ftr" idx="11"/>
          </p:nvPr>
        </p:nvSpPr>
        <p:spPr/>
        <p:txBody>
          <a:bodyPr/>
          <a:lstStyle/>
          <a:p>
            <a:pPr>
              <a:defRPr/>
            </a:pPr>
            <a:r>
              <a:rPr lang="en-US">
                <a:solidFill>
                  <a:srgbClr val="FFFFFF"/>
                </a:solidFill>
              </a:rPr>
              <a:t>Judicial Training Network</a:t>
            </a:r>
          </a:p>
        </p:txBody>
      </p:sp>
      <p:sp>
        <p:nvSpPr>
          <p:cNvPr id="5" name="Slide Number Placeholder 4"/>
          <p:cNvSpPr>
            <a:spLocks noGrp="1"/>
          </p:cNvSpPr>
          <p:nvPr>
            <p:ph type="sldNum" idx="12"/>
          </p:nvPr>
        </p:nvSpPr>
        <p:spPr>
          <a:xfrm>
            <a:off x="0" y="4767263"/>
            <a:ext cx="3810000" cy="274637"/>
          </a:xfrm>
        </p:spPr>
        <p:txBody>
          <a:bodyPr/>
          <a:lstStyle/>
          <a:p>
            <a:pPr fontAlgn="base">
              <a:spcBef>
                <a:spcPct val="0"/>
              </a:spcBef>
              <a:spcAft>
                <a:spcPct val="0"/>
              </a:spcAft>
            </a:pPr>
            <a:fld id="{6A63AC35-3821-42BC-BDAE-2B923C128E1A}" type="slidenum">
              <a:rPr lang="en-US" altLang="en-US">
                <a:solidFill>
                  <a:srgbClr val="FFFFFF"/>
                </a:solidFill>
                <a:cs typeface="Arial" panose="020B0604020202020204" pitchFamily="34" charset="0"/>
              </a:rPr>
              <a:pPr fontAlgn="base">
                <a:spcBef>
                  <a:spcPct val="0"/>
                </a:spcBef>
                <a:spcAft>
                  <a:spcPct val="0"/>
                </a:spcAft>
              </a:pPr>
              <a:t>63</a:t>
            </a:fld>
            <a:endParaRPr lang="en-US" altLang="en-US" dirty="0">
              <a:solidFill>
                <a:srgbClr val="FFFFFF"/>
              </a:solidFill>
              <a:cs typeface="Arial" panose="020B0604020202020204" pitchFamily="34" charset="0"/>
            </a:endParaRPr>
          </a:p>
        </p:txBody>
      </p:sp>
      <p:sp>
        <p:nvSpPr>
          <p:cNvPr id="3" name="Content Placeholder 2"/>
          <p:cNvSpPr>
            <a:spLocks noGrp="1"/>
          </p:cNvSpPr>
          <p:nvPr>
            <p:ph type="body" idx="1"/>
          </p:nvPr>
        </p:nvSpPr>
        <p:spPr>
          <a:xfrm>
            <a:off x="501726" y="1004207"/>
            <a:ext cx="8837232" cy="3900374"/>
          </a:xfrm>
        </p:spPr>
        <p:txBody>
          <a:bodyPr/>
          <a:lstStyle/>
          <a:p>
            <a:pPr>
              <a:buFont typeface="Wingdings" panose="05000000000000000000" pitchFamily="2" charset="2"/>
              <a:buChar char="q"/>
            </a:pPr>
            <a:r>
              <a:rPr lang="en-US" sz="1800" dirty="0">
                <a:solidFill>
                  <a:schemeClr val="bg2"/>
                </a:solidFill>
              </a:rPr>
              <a:t>CHIP and Medicaid subsidies</a:t>
            </a:r>
          </a:p>
          <a:p>
            <a:pPr lvl="1">
              <a:buFont typeface="Wingdings" panose="05000000000000000000" pitchFamily="2" charset="2"/>
              <a:buChar char="q"/>
            </a:pPr>
            <a:r>
              <a:rPr lang="en-US" sz="1800" dirty="0">
                <a:solidFill>
                  <a:schemeClr val="bg2"/>
                </a:solidFill>
              </a:rPr>
              <a:t>T visas, refugees, asylees, CP (&amp; their children) – 7 year limitation </a:t>
            </a:r>
          </a:p>
          <a:p>
            <a:pPr lvl="1">
              <a:buFont typeface="Wingdings" panose="05000000000000000000" pitchFamily="2" charset="2"/>
              <a:buChar char="q"/>
            </a:pPr>
            <a:r>
              <a:rPr lang="en-US" sz="1800" dirty="0">
                <a:solidFill>
                  <a:schemeClr val="bg2"/>
                </a:solidFill>
              </a:rPr>
              <a:t>VAWA self-petitioner (&amp; children), SIJS applicant children, and wait-list approved U visa applicants and lawful permanent residents </a:t>
            </a:r>
          </a:p>
          <a:p>
            <a:pPr lvl="1">
              <a:buFont typeface="Wingdings" panose="05000000000000000000" pitchFamily="2" charset="2"/>
              <a:buChar char="q"/>
            </a:pPr>
            <a:r>
              <a:rPr lang="en-US" sz="1800" dirty="0">
                <a:solidFill>
                  <a:schemeClr val="bg2"/>
                </a:solidFill>
              </a:rPr>
              <a:t>Pregnant women receive health care without regard to immigration status</a:t>
            </a:r>
          </a:p>
          <a:p>
            <a:pPr>
              <a:buFont typeface="Wingdings" panose="05000000000000000000" pitchFamily="2" charset="2"/>
              <a:buChar char="q"/>
            </a:pPr>
            <a:r>
              <a:rPr lang="en-US" sz="1800" dirty="0">
                <a:solidFill>
                  <a:schemeClr val="bg2"/>
                </a:solidFill>
              </a:rPr>
              <a:t>DC Health Care Alliance </a:t>
            </a:r>
          </a:p>
          <a:p>
            <a:pPr lvl="1">
              <a:buFont typeface="Wingdings" panose="05000000000000000000" pitchFamily="2" charset="2"/>
              <a:buChar char="q"/>
            </a:pPr>
            <a:r>
              <a:rPr lang="en-US" sz="1800" dirty="0">
                <a:solidFill>
                  <a:schemeClr val="bg2"/>
                </a:solidFill>
              </a:rPr>
              <a:t>provides health care to income eligible persons without regard to immigration status</a:t>
            </a:r>
          </a:p>
          <a:p>
            <a:pPr>
              <a:buFont typeface="Wingdings" panose="05000000000000000000" pitchFamily="2" charset="2"/>
              <a:buChar char="q"/>
            </a:pPr>
            <a:r>
              <a:rPr lang="en-US" sz="1800" dirty="0">
                <a:solidFill>
                  <a:schemeClr val="bg2"/>
                </a:solidFill>
              </a:rPr>
              <a:t>Driver’s license </a:t>
            </a:r>
          </a:p>
          <a:p>
            <a:pPr lvl="1">
              <a:buFont typeface="Wingdings" panose="05000000000000000000" pitchFamily="2" charset="2"/>
              <a:buChar char="q"/>
            </a:pPr>
            <a:r>
              <a:rPr lang="en-US" sz="1800" dirty="0">
                <a:solidFill>
                  <a:schemeClr val="bg2"/>
                </a:solidFill>
              </a:rPr>
              <a:t>Limited purpose driver’s license to any person</a:t>
            </a:r>
          </a:p>
          <a:p>
            <a:pPr lvl="1">
              <a:buFont typeface="Wingdings" panose="05000000000000000000" pitchFamily="2" charset="2"/>
              <a:buChar char="q"/>
            </a:pPr>
            <a:r>
              <a:rPr lang="en-US" sz="1800" dirty="0">
                <a:solidFill>
                  <a:schemeClr val="bg2"/>
                </a:solidFill>
              </a:rPr>
              <a:t>Federally recognized driver’s license </a:t>
            </a:r>
          </a:p>
          <a:p>
            <a:pPr lvl="2">
              <a:buFont typeface="Wingdings" panose="05000000000000000000" pitchFamily="2" charset="2"/>
              <a:buChar char="q"/>
            </a:pPr>
            <a:r>
              <a:rPr lang="en-US" sz="1800" dirty="0">
                <a:solidFill>
                  <a:schemeClr val="bg2"/>
                </a:solidFill>
              </a:rPr>
              <a:t>U/T visa, asylees, refugee, any unexpired visa, work authorization</a:t>
            </a:r>
          </a:p>
          <a:p>
            <a:pPr lvl="1"/>
            <a:endParaRPr lang="en-US" sz="1800" dirty="0"/>
          </a:p>
          <a:p>
            <a:pPr lvl="1"/>
            <a:endParaRPr lang="en-US" sz="1800" dirty="0"/>
          </a:p>
        </p:txBody>
      </p:sp>
    </p:spTree>
    <p:extLst>
      <p:ext uri="{BB962C8B-B14F-4D97-AF65-F5344CB8AC3E}">
        <p14:creationId xmlns:p14="http://schemas.microsoft.com/office/powerpoint/2010/main" xmlns="" val="3561143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45" y="313029"/>
            <a:ext cx="8630755" cy="457200"/>
          </a:xfrm>
        </p:spPr>
        <p:txBody>
          <a:bodyPr>
            <a:noAutofit/>
          </a:bodyPr>
          <a:lstStyle/>
          <a:p>
            <a:r>
              <a:rPr lang="en-US" dirty="0"/>
              <a:t>Education, Bills, and Disability</a:t>
            </a:r>
          </a:p>
        </p:txBody>
      </p:sp>
      <p:sp>
        <p:nvSpPr>
          <p:cNvPr id="4" name="Footer Placeholder 3"/>
          <p:cNvSpPr>
            <a:spLocks noGrp="1"/>
          </p:cNvSpPr>
          <p:nvPr>
            <p:ph type="ftr" idx="11"/>
          </p:nvPr>
        </p:nvSpPr>
        <p:spPr/>
        <p:txBody>
          <a:bodyPr/>
          <a:lstStyle/>
          <a:p>
            <a:pPr>
              <a:defRPr/>
            </a:pPr>
            <a:endParaRPr lang="en-US" dirty="0">
              <a:solidFill>
                <a:srgbClr val="FFFFFF"/>
              </a:solidFill>
            </a:endParaRPr>
          </a:p>
        </p:txBody>
      </p:sp>
      <p:sp>
        <p:nvSpPr>
          <p:cNvPr id="5" name="Slide Number Placeholder 4"/>
          <p:cNvSpPr>
            <a:spLocks noGrp="1"/>
          </p:cNvSpPr>
          <p:nvPr>
            <p:ph type="sldNum" idx="12"/>
          </p:nvPr>
        </p:nvSpPr>
        <p:spPr>
          <a:xfrm>
            <a:off x="0" y="4767263"/>
            <a:ext cx="3810000" cy="274637"/>
          </a:xfrm>
        </p:spPr>
        <p:txBody>
          <a:bodyPr/>
          <a:lstStyle/>
          <a:p>
            <a:pPr fontAlgn="base">
              <a:spcBef>
                <a:spcPct val="0"/>
              </a:spcBef>
              <a:spcAft>
                <a:spcPct val="0"/>
              </a:spcAft>
            </a:pPr>
            <a:fld id="{6A63AC35-3821-42BC-BDAE-2B923C128E1A}" type="slidenum">
              <a:rPr lang="en-US" altLang="en-US">
                <a:solidFill>
                  <a:srgbClr val="FFFFFF"/>
                </a:solidFill>
                <a:cs typeface="Arial" panose="020B0604020202020204" pitchFamily="34" charset="0"/>
              </a:rPr>
              <a:pPr fontAlgn="base">
                <a:spcBef>
                  <a:spcPct val="0"/>
                </a:spcBef>
                <a:spcAft>
                  <a:spcPct val="0"/>
                </a:spcAft>
              </a:pPr>
              <a:t>64</a:t>
            </a:fld>
            <a:endParaRPr lang="en-US" altLang="en-US" dirty="0">
              <a:solidFill>
                <a:srgbClr val="FFFFFF"/>
              </a:solidFill>
              <a:cs typeface="Arial" panose="020B0604020202020204" pitchFamily="34" charset="0"/>
            </a:endParaRPr>
          </a:p>
        </p:txBody>
      </p:sp>
      <p:sp>
        <p:nvSpPr>
          <p:cNvPr id="3" name="Content Placeholder 2"/>
          <p:cNvSpPr>
            <a:spLocks noGrp="1"/>
          </p:cNvSpPr>
          <p:nvPr>
            <p:ph type="body" idx="1"/>
          </p:nvPr>
        </p:nvSpPr>
        <p:spPr>
          <a:xfrm>
            <a:off x="565354" y="1143000"/>
            <a:ext cx="8443179" cy="4000500"/>
          </a:xfrm>
        </p:spPr>
        <p:txBody>
          <a:bodyPr/>
          <a:lstStyle/>
          <a:p>
            <a:pPr>
              <a:buFont typeface="Wingdings" panose="05000000000000000000" pitchFamily="2" charset="2"/>
              <a:buChar char="q"/>
            </a:pPr>
            <a:r>
              <a:rPr lang="en-US" sz="1800" dirty="0">
                <a:solidFill>
                  <a:schemeClr val="bg2"/>
                </a:solidFill>
              </a:rPr>
              <a:t>Educational Grants/Loans (FAFSA)</a:t>
            </a:r>
          </a:p>
          <a:p>
            <a:pPr lvl="1">
              <a:buFont typeface="Wingdings" panose="05000000000000000000" pitchFamily="2" charset="2"/>
              <a:buChar char="q"/>
            </a:pPr>
            <a:r>
              <a:rPr lang="en-US" sz="1800" dirty="0">
                <a:solidFill>
                  <a:schemeClr val="bg2"/>
                </a:solidFill>
              </a:rPr>
              <a:t>T visas, VAWA self-petitioners (&amp; their children)</a:t>
            </a:r>
          </a:p>
          <a:p>
            <a:pPr lvl="1">
              <a:buFont typeface="Wingdings" panose="05000000000000000000" pitchFamily="2" charset="2"/>
              <a:buChar char="q"/>
            </a:pPr>
            <a:r>
              <a:rPr lang="en-US" sz="1800" dirty="0">
                <a:solidFill>
                  <a:schemeClr val="bg2"/>
                </a:solidFill>
              </a:rPr>
              <a:t>SIJS children, U visas after lawful permanent residency</a:t>
            </a:r>
          </a:p>
          <a:p>
            <a:pPr>
              <a:buFont typeface="Wingdings" panose="05000000000000000000" pitchFamily="2" charset="2"/>
              <a:buChar char="q"/>
            </a:pPr>
            <a:r>
              <a:rPr lang="en-US" sz="1800" dirty="0">
                <a:solidFill>
                  <a:schemeClr val="bg2"/>
                </a:solidFill>
              </a:rPr>
              <a:t>In-state tuition and state financial aid regardless of immigration status </a:t>
            </a:r>
          </a:p>
          <a:p>
            <a:pPr lvl="1">
              <a:buFont typeface="Wingdings" panose="05000000000000000000" pitchFamily="2" charset="2"/>
              <a:buChar char="q"/>
            </a:pPr>
            <a:r>
              <a:rPr lang="en-US" sz="1800" dirty="0">
                <a:solidFill>
                  <a:schemeClr val="bg2"/>
                </a:solidFill>
              </a:rPr>
              <a:t>For students who attended high school in DC for 3 years + graduation or GED, </a:t>
            </a:r>
          </a:p>
          <a:p>
            <a:pPr>
              <a:buFont typeface="Wingdings" panose="05000000000000000000" pitchFamily="2" charset="2"/>
              <a:buChar char="q"/>
            </a:pPr>
            <a:r>
              <a:rPr lang="en-US" sz="1800" dirty="0">
                <a:solidFill>
                  <a:schemeClr val="bg2"/>
                </a:solidFill>
              </a:rPr>
              <a:t>SSI</a:t>
            </a:r>
          </a:p>
          <a:p>
            <a:pPr lvl="1">
              <a:buFont typeface="Wingdings" panose="05000000000000000000" pitchFamily="2" charset="2"/>
              <a:buChar char="q"/>
            </a:pPr>
            <a:r>
              <a:rPr lang="en-US" sz="1800" dirty="0">
                <a:solidFill>
                  <a:schemeClr val="bg2"/>
                </a:solidFill>
              </a:rPr>
              <a:t>T visas, VAWA self-petitioners if lawfully residing on 8/22/96 and blind or disabled. Other lawful permanent residents 5 year bar + 40 quarters</a:t>
            </a:r>
          </a:p>
          <a:p>
            <a:pPr>
              <a:buFont typeface="Wingdings" panose="05000000000000000000" pitchFamily="2" charset="2"/>
              <a:buChar char="q"/>
            </a:pPr>
            <a:r>
              <a:rPr lang="en-US" sz="1800" dirty="0">
                <a:solidFill>
                  <a:schemeClr val="bg2"/>
                </a:solidFill>
              </a:rPr>
              <a:t>LIHEAP</a:t>
            </a:r>
          </a:p>
          <a:p>
            <a:pPr lvl="1">
              <a:buFont typeface="Wingdings" panose="05000000000000000000" pitchFamily="2" charset="2"/>
              <a:buChar char="q"/>
            </a:pPr>
            <a:r>
              <a:rPr lang="en-US" sz="1800" dirty="0">
                <a:solidFill>
                  <a:schemeClr val="bg2"/>
                </a:solidFill>
              </a:rPr>
              <a:t>VAWA self-petitioners, T visa, CP, refugees, asylees, SIJS/U with lawful permanent residency</a:t>
            </a:r>
          </a:p>
          <a:p>
            <a:pPr lvl="1"/>
            <a:endParaRPr lang="en-US" sz="1500" dirty="0"/>
          </a:p>
          <a:p>
            <a:pPr lvl="1"/>
            <a:endParaRPr lang="en-US" sz="1800" dirty="0"/>
          </a:p>
        </p:txBody>
      </p:sp>
    </p:spTree>
    <p:extLst>
      <p:ext uri="{BB962C8B-B14F-4D97-AF65-F5344CB8AC3E}">
        <p14:creationId xmlns:p14="http://schemas.microsoft.com/office/powerpoint/2010/main" xmlns="" val="2648872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43CB4-9BD4-457E-93B9-1EE70C1D1FF1}"/>
              </a:ext>
            </a:extLst>
          </p:cNvPr>
          <p:cNvSpPr>
            <a:spLocks noGrp="1"/>
          </p:cNvSpPr>
          <p:nvPr>
            <p:ph type="title"/>
          </p:nvPr>
        </p:nvSpPr>
        <p:spPr>
          <a:xfrm>
            <a:off x="131885" y="83165"/>
            <a:ext cx="8880231" cy="742950"/>
          </a:xfrm>
        </p:spPr>
        <p:txBody>
          <a:bodyPr/>
          <a:lstStyle/>
          <a:p>
            <a:r>
              <a:rPr lang="en-US" sz="4000" dirty="0"/>
              <a:t>How Immigration </a:t>
            </a:r>
            <a:r>
              <a:rPr lang="en-US" sz="4000" dirty="0">
                <a:solidFill>
                  <a:schemeClr val="bg2"/>
                </a:solidFill>
              </a:rPr>
              <a:t>Backlogs</a:t>
            </a:r>
            <a:r>
              <a:rPr lang="en-US" sz="4000" dirty="0"/>
              <a:t> Affect Services</a:t>
            </a:r>
          </a:p>
        </p:txBody>
      </p:sp>
      <p:sp>
        <p:nvSpPr>
          <p:cNvPr id="3" name="Text Placeholder 2">
            <a:extLst>
              <a:ext uri="{FF2B5EF4-FFF2-40B4-BE49-F238E27FC236}">
                <a16:creationId xmlns:a16="http://schemas.microsoft.com/office/drawing/2014/main" xmlns="" id="{4A6D5C04-5CFC-4418-94DD-C61FB92DF18D}"/>
              </a:ext>
            </a:extLst>
          </p:cNvPr>
          <p:cNvSpPr>
            <a:spLocks noGrp="1"/>
          </p:cNvSpPr>
          <p:nvPr>
            <p:ph type="body" idx="1"/>
          </p:nvPr>
        </p:nvSpPr>
        <p:spPr>
          <a:xfrm>
            <a:off x="609600" y="1124490"/>
            <a:ext cx="8059615" cy="3429000"/>
          </a:xfrm>
        </p:spPr>
        <p:txBody>
          <a:bodyPr/>
          <a:lstStyle/>
          <a:p>
            <a:endParaRPr lang="en-US" dirty="0"/>
          </a:p>
        </p:txBody>
      </p:sp>
      <p:graphicFrame>
        <p:nvGraphicFramePr>
          <p:cNvPr id="4" name="Table 3">
            <a:extLst>
              <a:ext uri="{FF2B5EF4-FFF2-40B4-BE49-F238E27FC236}">
                <a16:creationId xmlns:a16="http://schemas.microsoft.com/office/drawing/2014/main" xmlns="" id="{62AA8507-447A-4B35-ACC0-051BA9047606}"/>
              </a:ext>
            </a:extLst>
          </p:cNvPr>
          <p:cNvGraphicFramePr>
            <a:graphicFrameLocks noGrp="1"/>
          </p:cNvGraphicFramePr>
          <p:nvPr>
            <p:extLst>
              <p:ext uri="{D42A27DB-BD31-4B8C-83A1-F6EECF244321}">
                <p14:modId xmlns:p14="http://schemas.microsoft.com/office/powerpoint/2010/main" xmlns="" val="2174446549"/>
              </p:ext>
            </p:extLst>
          </p:nvPr>
        </p:nvGraphicFramePr>
        <p:xfrm>
          <a:off x="131884" y="1226091"/>
          <a:ext cx="8880231" cy="3774888"/>
        </p:xfrm>
        <a:graphic>
          <a:graphicData uri="http://schemas.openxmlformats.org/drawingml/2006/table">
            <a:tbl>
              <a:tblPr firstRow="1" firstCol="1" bandRow="1">
                <a:tableStyleId>{5C22544A-7EE6-4342-B048-85BDC9FD1C3A}</a:tableStyleId>
              </a:tblPr>
              <a:tblGrid>
                <a:gridCol w="2388640">
                  <a:extLst>
                    <a:ext uri="{9D8B030D-6E8A-4147-A177-3AD203B41FA5}">
                      <a16:colId xmlns:a16="http://schemas.microsoft.com/office/drawing/2014/main" xmlns="" val="1381354294"/>
                    </a:ext>
                  </a:extLst>
                </a:gridCol>
                <a:gridCol w="3191654">
                  <a:extLst>
                    <a:ext uri="{9D8B030D-6E8A-4147-A177-3AD203B41FA5}">
                      <a16:colId xmlns:a16="http://schemas.microsoft.com/office/drawing/2014/main" xmlns="" val="3904816113"/>
                    </a:ext>
                  </a:extLst>
                </a:gridCol>
                <a:gridCol w="3299937">
                  <a:extLst>
                    <a:ext uri="{9D8B030D-6E8A-4147-A177-3AD203B41FA5}">
                      <a16:colId xmlns:a16="http://schemas.microsoft.com/office/drawing/2014/main" xmlns="" val="2539552733"/>
                    </a:ext>
                  </a:extLst>
                </a:gridCol>
              </a:tblGrid>
              <a:tr h="531515">
                <a:tc>
                  <a:txBody>
                    <a:bodyPr/>
                    <a:lstStyle/>
                    <a:p>
                      <a:pPr marL="0" marR="0">
                        <a:lnSpc>
                          <a:spcPct val="107000"/>
                        </a:lnSpc>
                        <a:spcBef>
                          <a:spcPts val="0"/>
                        </a:spcBef>
                        <a:spcAft>
                          <a:spcPts val="800"/>
                        </a:spcAft>
                      </a:pPr>
                      <a:r>
                        <a:rPr lang="en-US" sz="1300">
                          <a:effectLst/>
                          <a:latin typeface="Questrial"/>
                        </a:rPr>
                        <a:t>Case Type</a:t>
                      </a:r>
                      <a:endParaRPr lang="en-US" sz="130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dirty="0">
                          <a:effectLst/>
                          <a:latin typeface="Questrial"/>
                        </a:rPr>
                        <a:t>Asylum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a:effectLst/>
                          <a:latin typeface="Questrial"/>
                        </a:rPr>
                        <a:t>SIJ- based adjustment to Legal Permanent Residency (LPR)</a:t>
                      </a:r>
                      <a:endParaRPr lang="en-US" sz="130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1571884"/>
                  </a:ext>
                </a:extLst>
              </a:tr>
              <a:tr h="1432468">
                <a:tc>
                  <a:txBody>
                    <a:bodyPr/>
                    <a:lstStyle/>
                    <a:p>
                      <a:pPr marL="0" marR="0">
                        <a:lnSpc>
                          <a:spcPct val="107000"/>
                        </a:lnSpc>
                        <a:spcBef>
                          <a:spcPts val="0"/>
                        </a:spcBef>
                        <a:spcAft>
                          <a:spcPts val="800"/>
                        </a:spcAft>
                      </a:pPr>
                      <a:r>
                        <a:rPr lang="en-US" sz="1300" dirty="0">
                          <a:effectLst/>
                          <a:latin typeface="Questrial"/>
                        </a:rPr>
                        <a:t>Approximate Time from Application to Resolution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Defensive Cases: 2-4 years at </a:t>
                      </a:r>
                    </a:p>
                    <a:p>
                      <a:pPr marL="0" marR="0">
                        <a:lnSpc>
                          <a:spcPct val="107000"/>
                        </a:lnSpc>
                        <a:spcBef>
                          <a:spcPts val="0"/>
                        </a:spcBef>
                        <a:spcAft>
                          <a:spcPts val="0"/>
                        </a:spcAft>
                      </a:pPr>
                      <a:r>
                        <a:rPr lang="en-US" sz="1300" dirty="0">
                          <a:effectLst/>
                          <a:latin typeface="Questrial"/>
                        </a:rPr>
                        <a:t>Arlington Immigration Court</a:t>
                      </a:r>
                    </a:p>
                    <a:p>
                      <a:pPr marL="0" marR="0">
                        <a:lnSpc>
                          <a:spcPct val="107000"/>
                        </a:lnSpc>
                        <a:spcBef>
                          <a:spcPts val="0"/>
                        </a:spcBef>
                        <a:spcAft>
                          <a:spcPts val="0"/>
                        </a:spcAft>
                      </a:pPr>
                      <a:r>
                        <a:rPr lang="en-US" sz="1300" dirty="0">
                          <a:effectLst/>
                          <a:latin typeface="Questrial"/>
                        </a:rPr>
                        <a:t> (colloquial from KIND) </a:t>
                      </a:r>
                    </a:p>
                    <a:p>
                      <a:pPr marL="0" marR="0">
                        <a:lnSpc>
                          <a:spcPct val="107000"/>
                        </a:lnSpc>
                        <a:spcBef>
                          <a:spcPts val="0"/>
                        </a:spcBef>
                        <a:spcAft>
                          <a:spcPts val="0"/>
                        </a:spcAft>
                      </a:pPr>
                      <a:r>
                        <a:rPr lang="en-US" sz="1300" dirty="0">
                          <a:effectLst/>
                          <a:latin typeface="Questrial"/>
                        </a:rPr>
                        <a:t> </a:t>
                      </a:r>
                    </a:p>
                    <a:p>
                      <a:pPr marL="0" marR="0">
                        <a:lnSpc>
                          <a:spcPct val="107000"/>
                        </a:lnSpc>
                        <a:spcBef>
                          <a:spcPts val="0"/>
                        </a:spcBef>
                        <a:spcAft>
                          <a:spcPts val="0"/>
                        </a:spcAft>
                      </a:pPr>
                      <a:r>
                        <a:rPr lang="en-US" sz="1300" dirty="0">
                          <a:effectLst/>
                          <a:latin typeface="Questrial"/>
                        </a:rPr>
                        <a:t>Affirmative Cases: AO + Court </a:t>
                      </a:r>
                    </a:p>
                    <a:p>
                      <a:pPr marL="0" marR="0">
                        <a:lnSpc>
                          <a:spcPct val="107000"/>
                        </a:lnSpc>
                        <a:spcBef>
                          <a:spcPts val="0"/>
                        </a:spcBef>
                        <a:spcAft>
                          <a:spcPts val="0"/>
                        </a:spcAft>
                      </a:pPr>
                      <a:r>
                        <a:rPr lang="en-US" sz="1300" dirty="0">
                          <a:effectLst/>
                          <a:latin typeface="Questrial"/>
                        </a:rPr>
                        <a:t>Arlington Asylum Office </a:t>
                      </a:r>
                    </a:p>
                    <a:p>
                      <a:pPr marL="0" marR="0">
                        <a:lnSpc>
                          <a:spcPct val="107000"/>
                        </a:lnSpc>
                        <a:spcBef>
                          <a:spcPts val="0"/>
                        </a:spcBef>
                        <a:spcAft>
                          <a:spcPts val="0"/>
                        </a:spcAft>
                      </a:pPr>
                      <a:r>
                        <a:rPr lang="en-US" sz="1300" dirty="0">
                          <a:effectLst/>
                          <a:latin typeface="Questrial"/>
                        </a:rPr>
                        <a:t>Priority scheduled case: 6-18 mo.</a:t>
                      </a:r>
                    </a:p>
                    <a:p>
                      <a:pPr marL="0" marR="0">
                        <a:lnSpc>
                          <a:spcPct val="107000"/>
                        </a:lnSpc>
                        <a:spcBef>
                          <a:spcPts val="0"/>
                        </a:spcBef>
                        <a:spcAft>
                          <a:spcPts val="0"/>
                        </a:spcAft>
                      </a:pPr>
                      <a:r>
                        <a:rPr lang="en-US" sz="1300" dirty="0">
                          <a:effectLst/>
                          <a:latin typeface="Questrial"/>
                        </a:rPr>
                        <a:t>Backlogged case: 4+ years </a:t>
                      </a:r>
                    </a:p>
                    <a:p>
                      <a:pPr marL="0" marR="0">
                        <a:lnSpc>
                          <a:spcPct val="107000"/>
                        </a:lnSpc>
                        <a:spcBef>
                          <a:spcPts val="0"/>
                        </a:spcBef>
                        <a:spcAft>
                          <a:spcPts val="0"/>
                        </a:spcAft>
                      </a:pPr>
                      <a:r>
                        <a:rPr lang="en-US" sz="1300" dirty="0">
                          <a:effectLst/>
                          <a:latin typeface="Questrial"/>
                          <a:ea typeface="Calibri" panose="020F0502020204030204" pitchFamily="34" charset="0"/>
                          <a:cs typeface="Times New Roman" panose="02020603050405020304" pitchFamily="18" charset="0"/>
                        </a:rPr>
                        <a:t>(colloquial from KIND) </a:t>
                      </a:r>
                    </a:p>
                  </a:txBody>
                  <a:tcPr marL="68580" marR="68580" marT="0" marB="0"/>
                </a:tc>
                <a:tc>
                  <a:txBody>
                    <a:bodyPr/>
                    <a:lstStyle/>
                    <a:p>
                      <a:pPr marL="0" marR="0">
                        <a:lnSpc>
                          <a:spcPct val="107000"/>
                        </a:lnSpc>
                        <a:spcBef>
                          <a:spcPts val="0"/>
                        </a:spcBef>
                        <a:spcAft>
                          <a:spcPts val="0"/>
                        </a:spcAft>
                      </a:pPr>
                      <a:r>
                        <a:rPr lang="en-US" sz="1300" dirty="0">
                          <a:effectLst/>
                          <a:latin typeface="Questrial"/>
                        </a:rPr>
                        <a:t>About 4-5 years total </a:t>
                      </a:r>
                    </a:p>
                    <a:p>
                      <a:pPr marL="0" marR="0">
                        <a:lnSpc>
                          <a:spcPct val="107000"/>
                        </a:lnSpc>
                        <a:spcBef>
                          <a:spcPts val="0"/>
                        </a:spcBef>
                        <a:spcAft>
                          <a:spcPts val="0"/>
                        </a:spcAft>
                      </a:pPr>
                      <a:r>
                        <a:rPr lang="en-US" sz="1300" dirty="0">
                          <a:effectLst/>
                          <a:latin typeface="Questrial"/>
                        </a:rPr>
                        <a:t> </a:t>
                      </a:r>
                    </a:p>
                    <a:p>
                      <a:pPr marL="0" marR="0">
                        <a:lnSpc>
                          <a:spcPct val="107000"/>
                        </a:lnSpc>
                        <a:spcBef>
                          <a:spcPts val="0"/>
                        </a:spcBef>
                        <a:spcAft>
                          <a:spcPts val="0"/>
                        </a:spcAft>
                      </a:pPr>
                      <a:r>
                        <a:rPr lang="en-US" sz="1300" dirty="0">
                          <a:effectLst/>
                          <a:latin typeface="Questrial"/>
                        </a:rPr>
                        <a:t>SIJS Application to LPR Application: 2-4 years </a:t>
                      </a:r>
                    </a:p>
                    <a:p>
                      <a:pPr marL="0" marR="0">
                        <a:lnSpc>
                          <a:spcPct val="107000"/>
                        </a:lnSpc>
                        <a:spcBef>
                          <a:spcPts val="0"/>
                        </a:spcBef>
                        <a:spcAft>
                          <a:spcPts val="0"/>
                        </a:spcAft>
                      </a:pPr>
                      <a:r>
                        <a:rPr lang="en-US" sz="1300" dirty="0">
                          <a:effectLst/>
                          <a:latin typeface="Questrial"/>
                        </a:rPr>
                        <a:t> </a:t>
                      </a:r>
                    </a:p>
                    <a:p>
                      <a:pPr marL="0" marR="0">
                        <a:lnSpc>
                          <a:spcPct val="107000"/>
                        </a:lnSpc>
                        <a:spcBef>
                          <a:spcPts val="0"/>
                        </a:spcBef>
                        <a:spcAft>
                          <a:spcPts val="0"/>
                        </a:spcAft>
                      </a:pPr>
                      <a:r>
                        <a:rPr lang="en-US" sz="1300" dirty="0">
                          <a:effectLst/>
                          <a:latin typeface="Questrial"/>
                        </a:rPr>
                        <a:t>LPR application – 18 months </a:t>
                      </a:r>
                    </a:p>
                    <a:p>
                      <a:pPr marL="0" marR="0">
                        <a:lnSpc>
                          <a:spcPct val="107000"/>
                        </a:lnSpc>
                        <a:spcBef>
                          <a:spcPts val="0"/>
                        </a:spcBef>
                        <a:spcAft>
                          <a:spcPts val="0"/>
                        </a:spcAft>
                      </a:pPr>
                      <a:r>
                        <a:rPr lang="en-US" sz="1300" dirty="0">
                          <a:effectLst/>
                          <a:latin typeface="Questrial"/>
                        </a:rPr>
                        <a:t>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82129092"/>
                  </a:ext>
                </a:extLst>
              </a:tr>
              <a:tr h="532304">
                <a:tc>
                  <a:txBody>
                    <a:bodyPr/>
                    <a:lstStyle/>
                    <a:p>
                      <a:pPr marL="0" marR="0">
                        <a:lnSpc>
                          <a:spcPct val="107000"/>
                        </a:lnSpc>
                        <a:spcBef>
                          <a:spcPts val="0"/>
                        </a:spcBef>
                        <a:spcAft>
                          <a:spcPts val="0"/>
                        </a:spcAft>
                      </a:pPr>
                      <a:r>
                        <a:rPr lang="en-US" sz="1300">
                          <a:effectLst/>
                          <a:latin typeface="Questrial"/>
                        </a:rPr>
                        <a:t>When eligible for benefits requiring status</a:t>
                      </a:r>
                      <a:endParaRPr lang="en-US" sz="130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Once Asylum is Granted</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Once LPR granted </a:t>
                      </a:r>
                    </a:p>
                    <a:p>
                      <a:pPr marL="0" marR="0">
                        <a:lnSpc>
                          <a:spcPct val="107000"/>
                        </a:lnSpc>
                        <a:spcBef>
                          <a:spcPts val="0"/>
                        </a:spcBef>
                        <a:spcAft>
                          <a:spcPts val="0"/>
                        </a:spcAft>
                      </a:pPr>
                      <a:r>
                        <a:rPr lang="en-US" sz="1300" dirty="0">
                          <a:effectLst/>
                          <a:latin typeface="Questrial"/>
                        </a:rPr>
                        <a:t>**SIJS is NOT legal status</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16223460"/>
                  </a:ext>
                </a:extLst>
              </a:tr>
              <a:tr h="812800">
                <a:tc>
                  <a:txBody>
                    <a:bodyPr/>
                    <a:lstStyle/>
                    <a:p>
                      <a:pPr marL="0" marR="0">
                        <a:lnSpc>
                          <a:spcPct val="107000"/>
                        </a:lnSpc>
                        <a:spcBef>
                          <a:spcPts val="0"/>
                        </a:spcBef>
                        <a:spcAft>
                          <a:spcPts val="0"/>
                        </a:spcAft>
                      </a:pPr>
                      <a:r>
                        <a:rPr lang="en-US" sz="1300" dirty="0">
                          <a:effectLst/>
                          <a:latin typeface="Questrial"/>
                        </a:rPr>
                        <a:t>When eligible to get work authorization</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dirty="0">
                          <a:effectLst/>
                          <a:latin typeface="Questrial"/>
                        </a:rPr>
                        <a:t>Apply after 120 days after asylum application submitted  </a:t>
                      </a:r>
                    </a:p>
                    <a:p>
                      <a:pPr marL="0" marR="0">
                        <a:lnSpc>
                          <a:spcPct val="107000"/>
                        </a:lnSpc>
                        <a:spcBef>
                          <a:spcPts val="0"/>
                        </a:spcBef>
                        <a:spcAft>
                          <a:spcPts val="0"/>
                        </a:spcAft>
                      </a:pPr>
                      <a:r>
                        <a:rPr lang="en-US" sz="1300" dirty="0">
                          <a:effectLst/>
                          <a:latin typeface="Questrial"/>
                        </a:rPr>
                        <a:t>Get in 1-2 months after application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Once LPR application is pending </a:t>
                      </a:r>
                    </a:p>
                    <a:p>
                      <a:pPr marL="0" marR="0">
                        <a:lnSpc>
                          <a:spcPct val="107000"/>
                        </a:lnSpc>
                        <a:spcBef>
                          <a:spcPts val="0"/>
                        </a:spcBef>
                        <a:spcAft>
                          <a:spcPts val="0"/>
                        </a:spcAft>
                      </a:pPr>
                      <a:r>
                        <a:rPr lang="en-US" sz="1300" dirty="0">
                          <a:effectLst/>
                          <a:latin typeface="Questrial"/>
                        </a:rPr>
                        <a:t> </a:t>
                      </a:r>
                    </a:p>
                    <a:p>
                      <a:pPr marL="0" marR="0">
                        <a:lnSpc>
                          <a:spcPct val="107000"/>
                        </a:lnSpc>
                        <a:spcBef>
                          <a:spcPts val="0"/>
                        </a:spcBef>
                        <a:spcAft>
                          <a:spcPts val="0"/>
                        </a:spcAft>
                      </a:pPr>
                      <a:r>
                        <a:rPr lang="en-US" sz="1300" dirty="0">
                          <a:effectLst/>
                          <a:latin typeface="Questrial"/>
                        </a:rPr>
                        <a:t>Receive about 6-8 months after application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59558888"/>
                  </a:ext>
                </a:extLst>
              </a:tr>
            </a:tbl>
          </a:graphicData>
        </a:graphic>
      </p:graphicFrame>
    </p:spTree>
    <p:extLst>
      <p:ext uri="{BB962C8B-B14F-4D97-AF65-F5344CB8AC3E}">
        <p14:creationId xmlns:p14="http://schemas.microsoft.com/office/powerpoint/2010/main" xmlns="" val="2550265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8C3D1A-593A-44B7-B71B-AACC8CAB7930}"/>
              </a:ext>
            </a:extLst>
          </p:cNvPr>
          <p:cNvSpPr>
            <a:spLocks noGrp="1"/>
          </p:cNvSpPr>
          <p:nvPr>
            <p:ph type="title"/>
          </p:nvPr>
        </p:nvSpPr>
        <p:spPr/>
        <p:txBody>
          <a:bodyPr/>
          <a:lstStyle/>
          <a:p>
            <a:r>
              <a:rPr lang="en-US" dirty="0"/>
              <a:t>Backlogs Continued </a:t>
            </a:r>
          </a:p>
        </p:txBody>
      </p:sp>
      <p:sp>
        <p:nvSpPr>
          <p:cNvPr id="3" name="Text Placeholder 2">
            <a:extLst>
              <a:ext uri="{FF2B5EF4-FFF2-40B4-BE49-F238E27FC236}">
                <a16:creationId xmlns:a16="http://schemas.microsoft.com/office/drawing/2014/main" xmlns="" id="{02E9B298-0BAC-4F38-9FAF-AC9FD10A33B0}"/>
              </a:ext>
            </a:extLst>
          </p:cNvPr>
          <p:cNvSpPr>
            <a:spLocks noGrp="1"/>
          </p:cNvSpPr>
          <p:nvPr>
            <p:ph type="body" idx="1"/>
          </p:nvPr>
        </p:nvSpPr>
        <p:spPr/>
        <p:txBody>
          <a:bodyPr/>
          <a:lstStyle/>
          <a:p>
            <a:endParaRPr lang="en-US" dirty="0"/>
          </a:p>
        </p:txBody>
      </p:sp>
      <p:graphicFrame>
        <p:nvGraphicFramePr>
          <p:cNvPr id="6" name="Table 5">
            <a:extLst>
              <a:ext uri="{FF2B5EF4-FFF2-40B4-BE49-F238E27FC236}">
                <a16:creationId xmlns:a16="http://schemas.microsoft.com/office/drawing/2014/main" xmlns="" id="{D8A76121-010A-4176-B1FC-13A20035A94B}"/>
              </a:ext>
            </a:extLst>
          </p:cNvPr>
          <p:cNvGraphicFramePr>
            <a:graphicFrameLocks noGrp="1"/>
          </p:cNvGraphicFramePr>
          <p:nvPr>
            <p:extLst>
              <p:ext uri="{D42A27DB-BD31-4B8C-83A1-F6EECF244321}">
                <p14:modId xmlns:p14="http://schemas.microsoft.com/office/powerpoint/2010/main" xmlns="" val="3668067135"/>
              </p:ext>
            </p:extLst>
          </p:nvPr>
        </p:nvGraphicFramePr>
        <p:xfrm>
          <a:off x="158045" y="1201560"/>
          <a:ext cx="8839201" cy="3799418"/>
        </p:xfrm>
        <a:graphic>
          <a:graphicData uri="http://schemas.openxmlformats.org/drawingml/2006/table">
            <a:tbl>
              <a:tblPr firstRow="1" firstCol="1" bandRow="1">
                <a:tableStyleId>{5C22544A-7EE6-4342-B048-85BDC9FD1C3A}</a:tableStyleId>
              </a:tblPr>
              <a:tblGrid>
                <a:gridCol w="2377604">
                  <a:extLst>
                    <a:ext uri="{9D8B030D-6E8A-4147-A177-3AD203B41FA5}">
                      <a16:colId xmlns:a16="http://schemas.microsoft.com/office/drawing/2014/main" xmlns="" val="2093284436"/>
                    </a:ext>
                  </a:extLst>
                </a:gridCol>
                <a:gridCol w="3116881">
                  <a:extLst>
                    <a:ext uri="{9D8B030D-6E8A-4147-A177-3AD203B41FA5}">
                      <a16:colId xmlns:a16="http://schemas.microsoft.com/office/drawing/2014/main" xmlns="" val="3265926208"/>
                    </a:ext>
                  </a:extLst>
                </a:gridCol>
                <a:gridCol w="3344716">
                  <a:extLst>
                    <a:ext uri="{9D8B030D-6E8A-4147-A177-3AD203B41FA5}">
                      <a16:colId xmlns:a16="http://schemas.microsoft.com/office/drawing/2014/main" xmlns="" val="607132226"/>
                    </a:ext>
                  </a:extLst>
                </a:gridCol>
              </a:tblGrid>
              <a:tr h="206267">
                <a:tc>
                  <a:txBody>
                    <a:bodyPr/>
                    <a:lstStyle/>
                    <a:p>
                      <a:pPr marL="0" marR="0">
                        <a:lnSpc>
                          <a:spcPct val="107000"/>
                        </a:lnSpc>
                        <a:spcBef>
                          <a:spcPts val="0"/>
                        </a:spcBef>
                        <a:spcAft>
                          <a:spcPts val="800"/>
                        </a:spcAft>
                      </a:pPr>
                      <a:r>
                        <a:rPr lang="en-US" sz="1300">
                          <a:effectLst/>
                          <a:latin typeface="Questrial"/>
                        </a:rPr>
                        <a:t>Case Type</a:t>
                      </a:r>
                      <a:endParaRPr lang="en-US" sz="130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a:effectLst/>
                          <a:latin typeface="Questrial"/>
                        </a:rPr>
                        <a:t>T visa</a:t>
                      </a:r>
                      <a:endParaRPr lang="en-US" sz="130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dirty="0">
                          <a:effectLst/>
                          <a:latin typeface="Questrial"/>
                        </a:rPr>
                        <a:t>U Visa</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19700737"/>
                  </a:ext>
                </a:extLst>
              </a:tr>
              <a:tr h="1291565">
                <a:tc>
                  <a:txBody>
                    <a:bodyPr/>
                    <a:lstStyle/>
                    <a:p>
                      <a:pPr marL="0" marR="0">
                        <a:lnSpc>
                          <a:spcPct val="107000"/>
                        </a:lnSpc>
                        <a:spcBef>
                          <a:spcPts val="0"/>
                        </a:spcBef>
                        <a:spcAft>
                          <a:spcPts val="800"/>
                        </a:spcAft>
                      </a:pPr>
                      <a:r>
                        <a:rPr lang="en-US" sz="1300" dirty="0">
                          <a:effectLst/>
                          <a:latin typeface="Questrial"/>
                        </a:rPr>
                        <a:t>Approximate Time from Application to Resolution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12-15.5 months (USCIS website)</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dirty="0">
                          <a:effectLst/>
                          <a:latin typeface="Questrial"/>
                        </a:rPr>
                        <a:t>2 years to Temporary Benefits for qualifying victim (USCIS website) </a:t>
                      </a:r>
                    </a:p>
                    <a:p>
                      <a:pPr marL="0" marR="0">
                        <a:lnSpc>
                          <a:spcPct val="107000"/>
                        </a:lnSpc>
                        <a:spcBef>
                          <a:spcPts val="0"/>
                        </a:spcBef>
                        <a:spcAft>
                          <a:spcPts val="0"/>
                        </a:spcAft>
                      </a:pPr>
                      <a:r>
                        <a:rPr lang="en-US" sz="1300" dirty="0">
                          <a:effectLst/>
                          <a:latin typeface="Questrial"/>
                        </a:rPr>
                        <a:t>8 years for Approval – due to visa quota (colloquially, immigration community) </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62767415"/>
                  </a:ext>
                </a:extLst>
              </a:tr>
              <a:tr h="1489776">
                <a:tc>
                  <a:txBody>
                    <a:bodyPr/>
                    <a:lstStyle/>
                    <a:p>
                      <a:pPr marL="0" marR="0">
                        <a:lnSpc>
                          <a:spcPct val="107000"/>
                        </a:lnSpc>
                        <a:spcBef>
                          <a:spcPts val="0"/>
                        </a:spcBef>
                        <a:spcAft>
                          <a:spcPts val="0"/>
                        </a:spcAft>
                      </a:pPr>
                      <a:r>
                        <a:rPr lang="en-US" sz="1300" dirty="0">
                          <a:effectLst/>
                          <a:latin typeface="Questrial"/>
                        </a:rPr>
                        <a:t>When eligible for benefits requiring status</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dirty="0">
                          <a:effectLst/>
                          <a:latin typeface="Questrial"/>
                        </a:rPr>
                        <a:t>Once HHS approves a OTIP Certification Letter, can be done without regard to T Visa application</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300" dirty="0">
                          <a:effectLst/>
                          <a:latin typeface="Questrial"/>
                        </a:rPr>
                        <a:t>CHIP/Medicaid – when Deferred Action is approved </a:t>
                      </a:r>
                    </a:p>
                    <a:p>
                      <a:pPr marL="0" marR="0">
                        <a:lnSpc>
                          <a:spcPct val="107000"/>
                        </a:lnSpc>
                        <a:spcBef>
                          <a:spcPts val="0"/>
                        </a:spcBef>
                        <a:spcAft>
                          <a:spcPts val="0"/>
                        </a:spcAft>
                      </a:pPr>
                      <a:r>
                        <a:rPr lang="en-US" sz="1300" dirty="0">
                          <a:effectLst/>
                          <a:latin typeface="Questrial"/>
                        </a:rPr>
                        <a:t>All else, T Visa granted + three years mandatory waiting period + 1.5 years for adjustment to permanent residency processed</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61889"/>
                  </a:ext>
                </a:extLst>
              </a:tr>
              <a:tr h="811810">
                <a:tc>
                  <a:txBody>
                    <a:bodyPr/>
                    <a:lstStyle/>
                    <a:p>
                      <a:pPr marL="0" marR="0">
                        <a:lnSpc>
                          <a:spcPct val="107000"/>
                        </a:lnSpc>
                        <a:spcBef>
                          <a:spcPts val="0"/>
                        </a:spcBef>
                        <a:spcAft>
                          <a:spcPts val="0"/>
                        </a:spcAft>
                      </a:pPr>
                      <a:r>
                        <a:rPr lang="en-US" sz="1300" dirty="0">
                          <a:effectLst/>
                          <a:latin typeface="Questrial"/>
                        </a:rPr>
                        <a:t>When eligible to get work authorization</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Once T Visa is approved</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latin typeface="Questrial"/>
                        </a:rPr>
                        <a:t>About 2 years after filing, if Deferred Action is approved for prima facie eligible applicant</a:t>
                      </a:r>
                      <a:endParaRPr lang="en-US" sz="1300" dirty="0">
                        <a:effectLst/>
                        <a:latin typeface="Quest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37387139"/>
                  </a:ext>
                </a:extLst>
              </a:tr>
            </a:tbl>
          </a:graphicData>
        </a:graphic>
      </p:graphicFrame>
    </p:spTree>
    <p:extLst>
      <p:ext uri="{BB962C8B-B14F-4D97-AF65-F5344CB8AC3E}">
        <p14:creationId xmlns:p14="http://schemas.microsoft.com/office/powerpoint/2010/main" xmlns="" val="3906605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E5D7D-DE27-4204-B1DE-9C1997E50B13}"/>
              </a:ext>
            </a:extLst>
          </p:cNvPr>
          <p:cNvSpPr>
            <a:spLocks noGrp="1"/>
          </p:cNvSpPr>
          <p:nvPr>
            <p:ph type="title"/>
          </p:nvPr>
        </p:nvSpPr>
        <p:spPr>
          <a:xfrm>
            <a:off x="588085" y="1742066"/>
            <a:ext cx="8153400" cy="742950"/>
          </a:xfrm>
        </p:spPr>
        <p:txBody>
          <a:bodyPr/>
          <a:lstStyle/>
          <a:p>
            <a:pPr algn="ctr"/>
            <a:r>
              <a:rPr lang="en-US" dirty="0"/>
              <a:t>Accessible Services for all DC Residents Regardless of Status</a:t>
            </a:r>
          </a:p>
        </p:txBody>
      </p:sp>
    </p:spTree>
    <p:extLst>
      <p:ext uri="{BB962C8B-B14F-4D97-AF65-F5344CB8AC3E}">
        <p14:creationId xmlns:p14="http://schemas.microsoft.com/office/powerpoint/2010/main" xmlns="" val="3911049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600"/>
            <a:ext cx="9144000" cy="742950"/>
          </a:xfrm>
        </p:spPr>
        <p:txBody>
          <a:bodyPr>
            <a:noAutofit/>
          </a:bodyPr>
          <a:lstStyle/>
          <a:p>
            <a:r>
              <a:rPr lang="en-US" dirty="0"/>
              <a:t>Public Benefits for ALL DC Residents </a:t>
            </a:r>
          </a:p>
        </p:txBody>
      </p:sp>
      <p:sp>
        <p:nvSpPr>
          <p:cNvPr id="4" name="Footer Placeholder 3"/>
          <p:cNvSpPr>
            <a:spLocks noGrp="1"/>
          </p:cNvSpPr>
          <p:nvPr>
            <p:ph type="ftr" idx="11"/>
          </p:nvPr>
        </p:nvSpPr>
        <p:spPr/>
        <p:txBody>
          <a:bodyPr/>
          <a:lstStyle/>
          <a:p>
            <a:pPr>
              <a:defRPr/>
            </a:pPr>
            <a:endParaRPr lang="en-US" dirty="0"/>
          </a:p>
        </p:txBody>
      </p:sp>
      <p:sp>
        <p:nvSpPr>
          <p:cNvPr id="5" name="Slide Number Placeholder 4"/>
          <p:cNvSpPr>
            <a:spLocks noGrp="1"/>
          </p:cNvSpPr>
          <p:nvPr>
            <p:ph type="sldNum" idx="12"/>
          </p:nvPr>
        </p:nvSpPr>
        <p:spPr>
          <a:xfrm>
            <a:off x="0" y="4767263"/>
            <a:ext cx="3810000" cy="274637"/>
          </a:xfrm>
        </p:spPr>
        <p:txBody>
          <a:bodyPr/>
          <a:lstStyle/>
          <a:p>
            <a:fld id="{6A63AC35-3821-42BC-BDAE-2B923C128E1A}" type="slidenum">
              <a:rPr lang="en-US" altLang="en-US" smtClean="0"/>
              <a:pPr/>
              <a:t>68</a:t>
            </a:fld>
            <a:endParaRPr lang="en-US" altLang="en-US" dirty="0"/>
          </a:p>
        </p:txBody>
      </p:sp>
      <p:sp>
        <p:nvSpPr>
          <p:cNvPr id="3" name="Content Placeholder 2"/>
          <p:cNvSpPr>
            <a:spLocks noGrp="1"/>
          </p:cNvSpPr>
          <p:nvPr>
            <p:ph type="body" idx="1"/>
          </p:nvPr>
        </p:nvSpPr>
        <p:spPr>
          <a:xfrm>
            <a:off x="609600" y="1152630"/>
            <a:ext cx="6678807" cy="3451622"/>
          </a:xfrm>
        </p:spPr>
        <p:txBody>
          <a:bodyPr/>
          <a:lstStyle/>
          <a:p>
            <a:pPr>
              <a:buFont typeface="Wingdings" panose="05000000000000000000" pitchFamily="2" charset="2"/>
              <a:buChar char="q"/>
            </a:pPr>
            <a:r>
              <a:rPr lang="en-US" sz="2200" dirty="0"/>
              <a:t>Shelter and transitional housing</a:t>
            </a:r>
          </a:p>
          <a:p>
            <a:pPr>
              <a:buFont typeface="Wingdings" panose="05000000000000000000" pitchFamily="2" charset="2"/>
              <a:buChar char="q"/>
            </a:pPr>
            <a:r>
              <a:rPr lang="en-US" sz="2200" dirty="0"/>
              <a:t>Legal Services</a:t>
            </a:r>
          </a:p>
          <a:p>
            <a:pPr>
              <a:buFont typeface="Wingdings" panose="05000000000000000000" pitchFamily="2" charset="2"/>
              <a:buChar char="q"/>
            </a:pPr>
            <a:r>
              <a:rPr lang="en-US" sz="2200" dirty="0"/>
              <a:t>Weatherization Assistance Program</a:t>
            </a:r>
          </a:p>
          <a:p>
            <a:pPr>
              <a:buFont typeface="Wingdings" panose="05000000000000000000" pitchFamily="2" charset="2"/>
              <a:buChar char="q"/>
            </a:pPr>
            <a:r>
              <a:rPr lang="en-US" sz="2200" dirty="0"/>
              <a:t>Emergency Medicaid</a:t>
            </a:r>
          </a:p>
          <a:p>
            <a:pPr>
              <a:buFont typeface="Wingdings" panose="05000000000000000000" pitchFamily="2" charset="2"/>
              <a:buChar char="q"/>
            </a:pPr>
            <a:r>
              <a:rPr lang="en-US" sz="2200" dirty="0"/>
              <a:t>Health care from community and migrant public health clinics</a:t>
            </a:r>
          </a:p>
          <a:p>
            <a:pPr>
              <a:buFont typeface="Wingdings" panose="05000000000000000000" pitchFamily="2" charset="2"/>
              <a:buChar char="q"/>
            </a:pPr>
            <a:r>
              <a:rPr lang="en-US" sz="2200" dirty="0"/>
              <a:t>Victim services</a:t>
            </a:r>
          </a:p>
          <a:p>
            <a:pPr>
              <a:buFont typeface="Wingdings" panose="05000000000000000000" pitchFamily="2" charset="2"/>
              <a:buChar char="q"/>
            </a:pPr>
            <a:r>
              <a:rPr lang="en-US" sz="2200" dirty="0"/>
              <a:t>Help from food kitchens</a:t>
            </a:r>
          </a:p>
          <a:p>
            <a:pPr>
              <a:buFont typeface="Wingdings" panose="05000000000000000000" pitchFamily="2" charset="2"/>
              <a:buChar char="q"/>
            </a:pPr>
            <a:r>
              <a:rPr lang="en-US" sz="2200" dirty="0"/>
              <a:t>K-12 education</a:t>
            </a:r>
          </a:p>
          <a:p>
            <a:endParaRPr lang="en-US" dirty="0"/>
          </a:p>
        </p:txBody>
      </p:sp>
    </p:spTree>
    <p:extLst>
      <p:ext uri="{BB962C8B-B14F-4D97-AF65-F5344CB8AC3E}">
        <p14:creationId xmlns:p14="http://schemas.microsoft.com/office/powerpoint/2010/main" xmlns="" val="454370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7BBFF-8AE3-454A-B462-01CAA1E5E9FB}"/>
              </a:ext>
            </a:extLst>
          </p:cNvPr>
          <p:cNvSpPr>
            <a:spLocks noGrp="1"/>
          </p:cNvSpPr>
          <p:nvPr>
            <p:ph type="title"/>
          </p:nvPr>
        </p:nvSpPr>
        <p:spPr>
          <a:xfrm>
            <a:off x="612648" y="103716"/>
            <a:ext cx="8153400" cy="742950"/>
          </a:xfrm>
        </p:spPr>
        <p:txBody>
          <a:bodyPr/>
          <a:lstStyle/>
          <a:p>
            <a:r>
              <a:rPr lang="en-US" dirty="0"/>
              <a:t>Any Questions? </a:t>
            </a:r>
          </a:p>
        </p:txBody>
      </p:sp>
      <p:sp>
        <p:nvSpPr>
          <p:cNvPr id="3" name="Text Placeholder 2">
            <a:extLst>
              <a:ext uri="{FF2B5EF4-FFF2-40B4-BE49-F238E27FC236}">
                <a16:creationId xmlns:a16="http://schemas.microsoft.com/office/drawing/2014/main" xmlns="" id="{BE8ED0E1-F73B-4D89-87CF-2DF1CA19B4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28600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Barriers </a:t>
            </a:r>
            <a:r>
              <a:rPr lang="en-US" dirty="0"/>
              <a:t>to DV Victims from Abuser</a:t>
            </a:r>
            <a:endParaRPr dirty="0"/>
          </a:p>
        </p:txBody>
      </p:sp>
      <p:sp>
        <p:nvSpPr>
          <p:cNvPr id="243" name="Google Shape;243;p38"/>
          <p:cNvSpPr txBox="1">
            <a:spLocks noGrp="1"/>
          </p:cNvSpPr>
          <p:nvPr>
            <p:ph type="body" idx="1"/>
          </p:nvPr>
        </p:nvSpPr>
        <p:spPr>
          <a:xfrm>
            <a:off x="612648" y="1200138"/>
            <a:ext cx="8153400" cy="3372000"/>
          </a:xfrm>
          <a:prstGeom prst="rect">
            <a:avLst/>
          </a:prstGeom>
        </p:spPr>
        <p:txBody>
          <a:bodyPr spcFirstLastPara="1" wrap="square" lIns="91425" tIns="45700" rIns="91425" bIns="45700" anchor="t" anchorCtr="0">
            <a:noAutofit/>
          </a:bodyPr>
          <a:lstStyle/>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Withholding work authorization</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Keeping any money the victim earns</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Threats of deportation; report to ICE</a:t>
            </a: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Threatening to hurt children in home country/kidnap children to home country</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Withholding assistance – family-based proceedings</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Immigration status threats</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US children taken away, hide/destroy papers</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Calling the victim a prostitute or “mail-ordered bride”</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DV stigma and keeping marital and family problems “private”</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“Machismo” culture</a:t>
            </a:r>
            <a:endParaRPr sz="1800" dirty="0">
              <a:solidFill>
                <a:schemeClr val="bg2"/>
              </a:solidFill>
              <a:ea typeface="Calibri"/>
              <a:cs typeface="Calibri"/>
              <a:sym typeface="Calibri"/>
            </a:endParaRPr>
          </a:p>
          <a:p>
            <a:pPr marL="457200" lvl="0" indent="-349250" algn="l" rtl="0">
              <a:lnSpc>
                <a:spcPct val="114000"/>
              </a:lnSpc>
              <a:spcBef>
                <a:spcPts val="0"/>
              </a:spcBef>
              <a:spcAft>
                <a:spcPts val="0"/>
              </a:spcAft>
              <a:buSzPct val="85000"/>
              <a:buFont typeface="Wingdings" panose="05000000000000000000" pitchFamily="2" charset="2"/>
              <a:buChar char="q"/>
            </a:pPr>
            <a:r>
              <a:rPr lang="en" sz="1800" dirty="0">
                <a:solidFill>
                  <a:schemeClr val="bg2"/>
                </a:solidFill>
                <a:ea typeface="Calibri"/>
                <a:cs typeface="Calibri"/>
                <a:sym typeface="Calibri"/>
              </a:rPr>
              <a:t>Abuser likely more proficient in English</a:t>
            </a:r>
            <a:endParaRPr sz="1800" dirty="0">
              <a:solidFill>
                <a:schemeClr val="bg2"/>
              </a:solidFill>
            </a:endParaRPr>
          </a:p>
        </p:txBody>
      </p:sp>
    </p:spTree>
    <p:extLst>
      <p:ext uri="{BB962C8B-B14F-4D97-AF65-F5344CB8AC3E}">
        <p14:creationId xmlns:p14="http://schemas.microsoft.com/office/powerpoint/2010/main" xmlns="" val="1291768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A1DE6-5F50-4A4A-87AE-A4330A985DCF}"/>
              </a:ext>
            </a:extLst>
          </p:cNvPr>
          <p:cNvSpPr>
            <a:spLocks noGrp="1"/>
          </p:cNvSpPr>
          <p:nvPr>
            <p:ph type="title"/>
          </p:nvPr>
        </p:nvSpPr>
        <p:spPr>
          <a:xfrm>
            <a:off x="612648" y="103716"/>
            <a:ext cx="8153400" cy="742950"/>
          </a:xfrm>
        </p:spPr>
        <p:txBody>
          <a:bodyPr/>
          <a:lstStyle/>
          <a:p>
            <a:r>
              <a:rPr lang="en-US" dirty="0"/>
              <a:t>Contact Information </a:t>
            </a:r>
          </a:p>
        </p:txBody>
      </p:sp>
      <p:sp>
        <p:nvSpPr>
          <p:cNvPr id="3" name="Text Placeholder 2">
            <a:extLst>
              <a:ext uri="{FF2B5EF4-FFF2-40B4-BE49-F238E27FC236}">
                <a16:creationId xmlns:a16="http://schemas.microsoft.com/office/drawing/2014/main" xmlns="" id="{0CE00415-5303-4EB2-BA9A-B6FA77385671}"/>
              </a:ext>
            </a:extLst>
          </p:cNvPr>
          <p:cNvSpPr>
            <a:spLocks noGrp="1"/>
          </p:cNvSpPr>
          <p:nvPr>
            <p:ph type="body" idx="1"/>
          </p:nvPr>
        </p:nvSpPr>
        <p:spPr>
          <a:xfrm>
            <a:off x="612648" y="1121128"/>
            <a:ext cx="8395885" cy="3371850"/>
          </a:xfrm>
        </p:spPr>
        <p:txBody>
          <a:bodyPr/>
          <a:lstStyle/>
          <a:p>
            <a:pPr>
              <a:spcBef>
                <a:spcPts val="0"/>
              </a:spcBef>
              <a:buFont typeface="Wingdings" panose="05000000000000000000" pitchFamily="2" charset="2"/>
              <a:buChar char="q"/>
            </a:pPr>
            <a:r>
              <a:rPr lang="en-US" sz="1800" b="1" dirty="0">
                <a:solidFill>
                  <a:schemeClr val="bg2"/>
                </a:solidFill>
              </a:rPr>
              <a:t>Cecelia Friedman Levin</a:t>
            </a:r>
          </a:p>
          <a:p>
            <a:pPr marL="118110" indent="0">
              <a:spcBef>
                <a:spcPts val="0"/>
              </a:spcBef>
              <a:buNone/>
            </a:pPr>
            <a:r>
              <a:rPr lang="en-US" sz="1800" b="1" dirty="0">
                <a:solidFill>
                  <a:schemeClr val="bg2"/>
                </a:solidFill>
              </a:rPr>
              <a:t>	</a:t>
            </a:r>
            <a:r>
              <a:rPr lang="en-US" sz="1800" dirty="0">
                <a:solidFill>
                  <a:schemeClr val="bg2"/>
                </a:solidFill>
              </a:rPr>
              <a:t>Senior Policy Counsel, ASISTA </a:t>
            </a:r>
          </a:p>
          <a:p>
            <a:pPr marL="118110" indent="0">
              <a:spcBef>
                <a:spcPts val="0"/>
              </a:spcBef>
              <a:buNone/>
            </a:pPr>
            <a:r>
              <a:rPr lang="en-US" sz="1800" dirty="0">
                <a:solidFill>
                  <a:schemeClr val="bg2"/>
                </a:solidFill>
              </a:rPr>
              <a:t>       	cecelia@asistahelp.org</a:t>
            </a:r>
          </a:p>
          <a:p>
            <a:pPr>
              <a:spcBef>
                <a:spcPts val="0"/>
              </a:spcBef>
              <a:buFont typeface="Wingdings" panose="05000000000000000000" pitchFamily="2" charset="2"/>
              <a:buChar char="q"/>
            </a:pPr>
            <a:r>
              <a:rPr lang="en-US" sz="1800" b="1" dirty="0">
                <a:solidFill>
                  <a:schemeClr val="bg2"/>
                </a:solidFill>
              </a:rPr>
              <a:t>Cynthia Henning</a:t>
            </a:r>
          </a:p>
          <a:p>
            <a:pPr marL="118110" indent="0">
              <a:spcBef>
                <a:spcPts val="0"/>
              </a:spcBef>
              <a:buNone/>
            </a:pPr>
            <a:r>
              <a:rPr lang="en-US" sz="1800" dirty="0">
                <a:solidFill>
                  <a:schemeClr val="bg2"/>
                </a:solidFill>
              </a:rPr>
              <a:t>	Direct Representation Attorney, Kids in Need of Defense (KIND)</a:t>
            </a:r>
          </a:p>
          <a:p>
            <a:pPr marL="118110" indent="0">
              <a:spcBef>
                <a:spcPts val="0"/>
              </a:spcBef>
              <a:buNone/>
            </a:pPr>
            <a:r>
              <a:rPr lang="en-US" sz="1800" dirty="0">
                <a:solidFill>
                  <a:schemeClr val="bg2"/>
                </a:solidFill>
              </a:rPr>
              <a:t>	chenning@supportkind.org </a:t>
            </a:r>
          </a:p>
          <a:p>
            <a:pPr>
              <a:spcBef>
                <a:spcPts val="0"/>
              </a:spcBef>
              <a:buFont typeface="Wingdings" panose="05000000000000000000" pitchFamily="2" charset="2"/>
              <a:buChar char="q"/>
            </a:pPr>
            <a:r>
              <a:rPr lang="en-US" sz="1800" b="1" dirty="0">
                <a:solidFill>
                  <a:schemeClr val="bg2"/>
                </a:solidFill>
              </a:rPr>
              <a:t>Leslye Orloff</a:t>
            </a:r>
          </a:p>
          <a:p>
            <a:pPr marL="118110" indent="0">
              <a:spcBef>
                <a:spcPts val="0"/>
              </a:spcBef>
              <a:buNone/>
            </a:pPr>
            <a:r>
              <a:rPr lang="en-US" sz="1800" dirty="0">
                <a:solidFill>
                  <a:schemeClr val="bg2"/>
                </a:solidFill>
              </a:rPr>
              <a:t>	Adjunct Professor </a:t>
            </a:r>
          </a:p>
          <a:p>
            <a:pPr marL="118110" indent="0">
              <a:spcBef>
                <a:spcPts val="0"/>
              </a:spcBef>
              <a:buNone/>
            </a:pPr>
            <a:r>
              <a:rPr lang="en-US" sz="1800" dirty="0">
                <a:solidFill>
                  <a:schemeClr val="bg2"/>
                </a:solidFill>
              </a:rPr>
              <a:t>	Director of the National Immigrant Women’s Advocacy Project (NIWAP) </a:t>
            </a:r>
          </a:p>
          <a:p>
            <a:pPr marL="118110" indent="0">
              <a:spcBef>
                <a:spcPts val="0"/>
              </a:spcBef>
              <a:buNone/>
            </a:pPr>
            <a:r>
              <a:rPr lang="en-US" sz="1800" dirty="0">
                <a:solidFill>
                  <a:schemeClr val="bg2"/>
                </a:solidFill>
              </a:rPr>
              <a:t>	American University, Washington College of Law</a:t>
            </a:r>
          </a:p>
          <a:p>
            <a:pPr marL="118110" indent="0">
              <a:spcBef>
                <a:spcPts val="0"/>
              </a:spcBef>
              <a:buNone/>
            </a:pPr>
            <a:r>
              <a:rPr lang="en-US" sz="1800" dirty="0">
                <a:solidFill>
                  <a:schemeClr val="bg2"/>
                </a:solidFill>
              </a:rPr>
              <a:t>	orloff@wcl.american.edu</a:t>
            </a:r>
          </a:p>
          <a:p>
            <a:pPr>
              <a:spcBef>
                <a:spcPts val="0"/>
              </a:spcBef>
              <a:buFont typeface="Wingdings" panose="05000000000000000000" pitchFamily="2" charset="2"/>
              <a:buChar char="q"/>
            </a:pPr>
            <a:r>
              <a:rPr lang="en-US" sz="1800" b="1" dirty="0">
                <a:solidFill>
                  <a:schemeClr val="bg2"/>
                </a:solidFill>
              </a:rPr>
              <a:t>Victoria Hernandez</a:t>
            </a:r>
          </a:p>
          <a:p>
            <a:pPr marL="118110" indent="0">
              <a:spcBef>
                <a:spcPts val="0"/>
              </a:spcBef>
              <a:buNone/>
            </a:pPr>
            <a:r>
              <a:rPr lang="en-US" sz="1800" dirty="0">
                <a:solidFill>
                  <a:schemeClr val="bg2"/>
                </a:solidFill>
              </a:rPr>
              <a:t>       	Domestic Violence/Family Law Supervising Attorney, </a:t>
            </a:r>
            <a:r>
              <a:rPr lang="en-US" sz="1800" dirty="0" err="1">
                <a:solidFill>
                  <a:schemeClr val="bg2"/>
                </a:solidFill>
              </a:rPr>
              <a:t>Ayuda</a:t>
            </a:r>
            <a:endParaRPr lang="en-US" sz="1800" dirty="0">
              <a:solidFill>
                <a:schemeClr val="bg2"/>
              </a:solidFill>
            </a:endParaRPr>
          </a:p>
          <a:p>
            <a:pPr marL="118110" indent="0">
              <a:spcBef>
                <a:spcPts val="0"/>
              </a:spcBef>
              <a:buNone/>
            </a:pPr>
            <a:r>
              <a:rPr lang="en-US" sz="1800" dirty="0">
                <a:solidFill>
                  <a:schemeClr val="bg2"/>
                </a:solidFill>
              </a:rPr>
              <a:t>      	VictoriaH@ayuda.com</a:t>
            </a:r>
          </a:p>
          <a:p>
            <a:pPr>
              <a:buFont typeface="Wingdings" panose="05000000000000000000" pitchFamily="2" charset="2"/>
              <a:buChar char="q"/>
            </a:pPr>
            <a:endParaRPr lang="en-US" dirty="0"/>
          </a:p>
          <a:p>
            <a:pPr marL="118110" indent="0">
              <a:buNone/>
            </a:pPr>
            <a:endParaRPr lang="en-US" dirty="0"/>
          </a:p>
          <a:p>
            <a:pPr marL="118110" indent="0">
              <a:buNone/>
            </a:pPr>
            <a:endParaRPr lang="en-US" dirty="0"/>
          </a:p>
        </p:txBody>
      </p:sp>
    </p:spTree>
    <p:extLst>
      <p:ext uri="{BB962C8B-B14F-4D97-AF65-F5344CB8AC3E}">
        <p14:creationId xmlns:p14="http://schemas.microsoft.com/office/powerpoint/2010/main" xmlns="" val="59424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Barriers Continued</a:t>
            </a:r>
            <a:endParaRPr dirty="0"/>
          </a:p>
        </p:txBody>
      </p:sp>
      <p:sp>
        <p:nvSpPr>
          <p:cNvPr id="249" name="Google Shape;249;p39"/>
          <p:cNvSpPr txBox="1">
            <a:spLocks noGrp="1"/>
          </p:cNvSpPr>
          <p:nvPr>
            <p:ph type="body" idx="1"/>
          </p:nvPr>
        </p:nvSpPr>
        <p:spPr>
          <a:xfrm>
            <a:off x="612648" y="1151614"/>
            <a:ext cx="8153400" cy="33720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dk1"/>
              </a:buClr>
              <a:buSzPts val="1100"/>
              <a:buFont typeface="Arial"/>
              <a:buNone/>
            </a:pPr>
            <a:r>
              <a:rPr lang="en" sz="1800" dirty="0">
                <a:solidFill>
                  <a:schemeClr val="bg2"/>
                </a:solidFill>
                <a:latin typeface="Calibri"/>
                <a:ea typeface="Calibri"/>
                <a:cs typeface="Calibri"/>
                <a:sym typeface="Calibri"/>
              </a:rPr>
              <a:t> </a:t>
            </a:r>
            <a:r>
              <a:rPr lang="en" sz="1600" b="1" u="sng" dirty="0">
                <a:solidFill>
                  <a:schemeClr val="bg2"/>
                </a:solidFill>
                <a:ea typeface="Calibri"/>
                <a:cs typeface="Calibri"/>
                <a:sym typeface="Calibri"/>
              </a:rPr>
              <a:t>Fear and Mistrust of Law Enforcement</a:t>
            </a:r>
            <a:endParaRPr sz="1600" b="1" u="sng" dirty="0">
              <a:solidFill>
                <a:schemeClr val="bg2"/>
              </a:solidFill>
              <a:ea typeface="Calibri"/>
              <a:cs typeface="Calibri"/>
              <a:sym typeface="Calibri"/>
            </a:endParaRPr>
          </a:p>
          <a:p>
            <a:pPr marL="457200" lvl="0" indent="-342900" algn="l" rtl="0">
              <a:lnSpc>
                <a:spcPct val="114000"/>
              </a:lnSpc>
              <a:spcBef>
                <a:spcPts val="20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Past negative experiences in U.S. and own countries</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DV/SA crimes not taken seriously in home country</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Fear that local police will report to ICE</a:t>
            </a:r>
            <a:endParaRPr sz="1600" dirty="0">
              <a:solidFill>
                <a:schemeClr val="bg2"/>
              </a:solidFill>
              <a:ea typeface="Calibri"/>
              <a:cs typeface="Calibri"/>
              <a:sym typeface="Calibri"/>
            </a:endParaRPr>
          </a:p>
          <a:p>
            <a:pPr marL="0" lvl="0" indent="0" algn="l" rtl="0">
              <a:lnSpc>
                <a:spcPct val="114000"/>
              </a:lnSpc>
              <a:spcBef>
                <a:spcPts val="200"/>
              </a:spcBef>
              <a:spcAft>
                <a:spcPts val="0"/>
              </a:spcAft>
              <a:buClr>
                <a:schemeClr val="dk1"/>
              </a:buClr>
              <a:buSzPct val="85000"/>
              <a:buNone/>
            </a:pPr>
            <a:r>
              <a:rPr lang="en" sz="1600" dirty="0">
                <a:solidFill>
                  <a:schemeClr val="bg2"/>
                </a:solidFill>
                <a:ea typeface="Calibri"/>
                <a:cs typeface="Calibri"/>
                <a:sym typeface="Calibri"/>
              </a:rPr>
              <a:t> </a:t>
            </a:r>
            <a:r>
              <a:rPr lang="en" sz="1600" b="1" u="sng" dirty="0">
                <a:solidFill>
                  <a:schemeClr val="bg2"/>
                </a:solidFill>
                <a:ea typeface="Calibri"/>
                <a:cs typeface="Calibri"/>
                <a:sym typeface="Calibri"/>
              </a:rPr>
              <a:t>Language Access/Cultural Issues</a:t>
            </a:r>
            <a:endParaRPr sz="1600" b="1" u="sng" dirty="0">
              <a:solidFill>
                <a:schemeClr val="bg2"/>
              </a:solidFill>
              <a:ea typeface="Calibri"/>
              <a:cs typeface="Calibri"/>
              <a:sym typeface="Calibri"/>
            </a:endParaRPr>
          </a:p>
          <a:p>
            <a:pPr marL="457200" lvl="0" indent="-342900" algn="l" rtl="0">
              <a:lnSpc>
                <a:spcPct val="114000"/>
              </a:lnSpc>
              <a:spcBef>
                <a:spcPts val="20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Difficult to report crimes/provide accurate accounts</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Many agencies do not use interpreters</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Police sometimes use abusers as interpreters</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Children used as interpreters</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Only person police talk to may be abuser’s family member or friend</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911 operators don’t identify need for interpreter quickly enough</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Fewer resources for LEP clients</a:t>
            </a:r>
            <a:endParaRPr sz="1600" dirty="0">
              <a:solidFill>
                <a:schemeClr val="bg2"/>
              </a:solidFill>
              <a:ea typeface="Calibri"/>
              <a:cs typeface="Calibri"/>
              <a:sym typeface="Calibri"/>
            </a:endParaRPr>
          </a:p>
          <a:p>
            <a:pPr marL="457200" lvl="0" indent="-342900" algn="l" rtl="0">
              <a:lnSpc>
                <a:spcPct val="114000"/>
              </a:lnSpc>
              <a:spcBef>
                <a:spcPts val="0"/>
              </a:spcBef>
              <a:spcAft>
                <a:spcPts val="0"/>
              </a:spcAft>
              <a:buSzPct val="85000"/>
              <a:buFont typeface="Wingdings" panose="05000000000000000000" pitchFamily="2" charset="2"/>
              <a:buChar char="q"/>
            </a:pPr>
            <a:r>
              <a:rPr lang="en" sz="1600" dirty="0">
                <a:solidFill>
                  <a:schemeClr val="bg2"/>
                </a:solidFill>
                <a:ea typeface="Calibri"/>
                <a:cs typeface="Calibri"/>
                <a:sym typeface="Calibri"/>
              </a:rPr>
              <a:t>Language reliance on non-LEP abusers</a:t>
            </a:r>
            <a:endParaRPr sz="1600" dirty="0">
              <a:solidFill>
                <a:schemeClr val="bg2"/>
              </a:solidFill>
            </a:endParaRPr>
          </a:p>
        </p:txBody>
      </p:sp>
    </p:spTree>
    <p:extLst>
      <p:ext uri="{BB962C8B-B14F-4D97-AF65-F5344CB8AC3E}">
        <p14:creationId xmlns:p14="http://schemas.microsoft.com/office/powerpoint/2010/main" xmlns="" val="172281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5" name="Google Shape;255;p4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700"/>
              </a:spcBef>
              <a:spcAft>
                <a:spcPts val="0"/>
              </a:spcAft>
              <a:buNone/>
            </a:pPr>
            <a:r>
              <a:rPr lang="en" sz="4000" dirty="0">
                <a:solidFill>
                  <a:schemeClr val="bg2">
                    <a:lumMod val="75000"/>
                  </a:schemeClr>
                </a:solidFill>
              </a:rPr>
              <a:t>Immigrant</a:t>
            </a:r>
            <a:endParaRPr sz="4000" dirty="0">
              <a:solidFill>
                <a:schemeClr val="bg2">
                  <a:lumMod val="75000"/>
                </a:schemeClr>
              </a:solidFill>
            </a:endParaRPr>
          </a:p>
          <a:p>
            <a:pPr marL="0" lvl="0" indent="0" algn="l" rtl="0">
              <a:spcBef>
                <a:spcPts val="700"/>
              </a:spcBef>
              <a:spcAft>
                <a:spcPts val="0"/>
              </a:spcAft>
              <a:buNone/>
            </a:pPr>
            <a:r>
              <a:rPr lang="en" sz="4000" dirty="0">
                <a:solidFill>
                  <a:schemeClr val="bg2">
                    <a:lumMod val="75000"/>
                  </a:schemeClr>
                </a:solidFill>
              </a:rPr>
              <a:t>Power and</a:t>
            </a:r>
            <a:endParaRPr sz="4000" dirty="0">
              <a:solidFill>
                <a:schemeClr val="bg2">
                  <a:lumMod val="75000"/>
                </a:schemeClr>
              </a:solidFill>
            </a:endParaRPr>
          </a:p>
          <a:p>
            <a:pPr marL="0" lvl="0" indent="0" algn="l" rtl="0">
              <a:spcBef>
                <a:spcPts val="700"/>
              </a:spcBef>
              <a:spcAft>
                <a:spcPts val="0"/>
              </a:spcAft>
              <a:buNone/>
            </a:pPr>
            <a:r>
              <a:rPr lang="en" sz="4000" dirty="0">
                <a:solidFill>
                  <a:schemeClr val="bg2">
                    <a:lumMod val="75000"/>
                  </a:schemeClr>
                </a:solidFill>
              </a:rPr>
              <a:t>Control </a:t>
            </a:r>
          </a:p>
          <a:p>
            <a:pPr marL="0" lvl="0" indent="0" algn="l" rtl="0">
              <a:spcBef>
                <a:spcPts val="700"/>
              </a:spcBef>
              <a:spcAft>
                <a:spcPts val="0"/>
              </a:spcAft>
              <a:buNone/>
            </a:pPr>
            <a:r>
              <a:rPr lang="en" sz="4000" dirty="0">
                <a:solidFill>
                  <a:schemeClr val="bg2">
                    <a:lumMod val="75000"/>
                  </a:schemeClr>
                </a:solidFill>
              </a:rPr>
              <a:t>Wheel</a:t>
            </a:r>
            <a:endParaRPr sz="4000" dirty="0">
              <a:solidFill>
                <a:schemeClr val="bg2">
                  <a:lumMod val="75000"/>
                </a:schemeClr>
              </a:solidFill>
            </a:endParaRPr>
          </a:p>
        </p:txBody>
      </p:sp>
      <p:pic>
        <p:nvPicPr>
          <p:cNvPr id="256" name="Google Shape;256;p40"/>
          <p:cNvPicPr preferRelativeResize="0"/>
          <p:nvPr/>
        </p:nvPicPr>
        <p:blipFill>
          <a:blip r:embed="rId3">
            <a:alphaModFix/>
          </a:blip>
          <a:stretch>
            <a:fillRect/>
          </a:stretch>
        </p:blipFill>
        <p:spPr>
          <a:xfrm>
            <a:off x="3138311" y="79022"/>
            <a:ext cx="5113867" cy="5064478"/>
          </a:xfrm>
          <a:prstGeom prst="rect">
            <a:avLst/>
          </a:prstGeom>
          <a:noFill/>
          <a:ln>
            <a:noFill/>
          </a:ln>
        </p:spPr>
      </p:pic>
    </p:spTree>
    <p:extLst>
      <p:ext uri="{BB962C8B-B14F-4D97-AF65-F5344CB8AC3E}">
        <p14:creationId xmlns:p14="http://schemas.microsoft.com/office/powerpoint/2010/main" xmlns="" val="4286685583"/>
      </p:ext>
    </p:extLst>
  </p:cSld>
  <p:clrMapOvr>
    <a:masterClrMapping/>
  </p:clrMapOvr>
</p:sld>
</file>

<file path=ppt/theme/theme1.xml><?xml version="1.0" encoding="utf-8"?>
<a:theme xmlns:a="http://schemas.openxmlformats.org/drawingml/2006/main" name="Median">
  <a:themeElements>
    <a:clrScheme name="Genesis">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Genesis">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5957</Words>
  <Application>Microsoft Office PowerPoint</Application>
  <PresentationFormat>On-screen Show (16:9)</PresentationFormat>
  <Paragraphs>764</Paragraphs>
  <Slides>70</Slides>
  <Notes>45</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Median</vt:lpstr>
      <vt:lpstr>Median</vt:lpstr>
      <vt:lpstr> Cecelia Friedman Levin, Esq., ASISTA Cynthia Henning, Esq., KIND Leslye E. Orloff, Esq., NIWAP Victoria Hernandez, Esq., Ayuda</vt:lpstr>
      <vt:lpstr>Learning Objectives</vt:lpstr>
      <vt:lpstr>Immigration-Related Abuse</vt:lpstr>
      <vt:lpstr>Hypo – Clara </vt:lpstr>
      <vt:lpstr>Barriers between Immigrants  and Family Court </vt:lpstr>
      <vt:lpstr>Barriers to Accessing Services</vt:lpstr>
      <vt:lpstr>Barriers to DV Victims from Abuser</vt:lpstr>
      <vt:lpstr>Barriers Continued</vt:lpstr>
      <vt:lpstr>Slide 9</vt:lpstr>
      <vt:lpstr>Cultural Competency</vt:lpstr>
      <vt:lpstr>Cultural Competency</vt:lpstr>
      <vt:lpstr>Why is Cultural Competency Important?</vt:lpstr>
      <vt:lpstr>Continued</vt:lpstr>
      <vt:lpstr>VAWA Confidentiality Protections</vt:lpstr>
      <vt:lpstr>VAWA Confidentiality Protections: 8 USC § 1367</vt:lpstr>
      <vt:lpstr>Location Prohibitions under 8 USC § 1367</vt:lpstr>
      <vt:lpstr>Why is VAWA Confidentiality Important for State Courts?</vt:lpstr>
      <vt:lpstr>Courthouse Enforcement</vt:lpstr>
      <vt:lpstr>Steps Courts Are Taking</vt:lpstr>
      <vt:lpstr>Clara continued</vt:lpstr>
      <vt:lpstr>Coercive Control Over Immigration Status</vt:lpstr>
      <vt:lpstr>Immigration Protections for Survivors</vt:lpstr>
      <vt:lpstr>Slide 23</vt:lpstr>
      <vt:lpstr>VAWA Self-Petitioning Requirements</vt:lpstr>
      <vt:lpstr>U Visa Requirements</vt:lpstr>
      <vt:lpstr>U Visa Qualifying Criminal Activity</vt:lpstr>
      <vt:lpstr>T Visa for Trafficking Victims</vt:lpstr>
      <vt:lpstr>Special Immigrant Juvenile Status (SIJS)  </vt:lpstr>
      <vt:lpstr>Asylum </vt:lpstr>
      <vt:lpstr>Judges and U Visas</vt:lpstr>
      <vt:lpstr>Judicial Role</vt:lpstr>
      <vt:lpstr>U/T Visa Certification: Who Can Certify?</vt:lpstr>
      <vt:lpstr>Court Receives Evidence of “Criminal Activities” in</vt:lpstr>
      <vt:lpstr>Why victims seek certification from courts</vt:lpstr>
      <vt:lpstr>U/T Visa Certification Tells USCIS:</vt:lpstr>
      <vt:lpstr>Slide 36</vt:lpstr>
      <vt:lpstr>Evidence of Helpfulness in Family/ Civil Cases</vt:lpstr>
      <vt:lpstr>Judges and  Special Immigrant Juvenile Status</vt:lpstr>
      <vt:lpstr>SIJS in the Family Court </vt:lpstr>
      <vt:lpstr>Intrafamily Violence and SIJS </vt:lpstr>
      <vt:lpstr>SIJS State Court Findings</vt:lpstr>
      <vt:lpstr>SIJS Findings </vt:lpstr>
      <vt:lpstr>DC Caselaw </vt:lpstr>
      <vt:lpstr>DC Caselaw Continued </vt:lpstr>
      <vt:lpstr>Increased Pressure from USCIS </vt:lpstr>
      <vt:lpstr>Best Practices for State Court Order</vt:lpstr>
      <vt:lpstr>What happens after my Courtroom? </vt:lpstr>
      <vt:lpstr>Immigration Consequences of  SIJS Findings against Parents  </vt:lpstr>
      <vt:lpstr>Slide 49</vt:lpstr>
      <vt:lpstr>Divorce</vt:lpstr>
      <vt:lpstr>Impact of Divorce</vt:lpstr>
      <vt:lpstr>Annulment Instead of Divorce</vt:lpstr>
      <vt:lpstr>Custody </vt:lpstr>
      <vt:lpstr>Protecting Immigrant Survivors Protects Children</vt:lpstr>
      <vt:lpstr>Is Immigration Status Relevant to Custody?</vt:lpstr>
      <vt:lpstr>ABA Center on Children &amp; The Law  </vt:lpstr>
      <vt:lpstr>Myth vs. Fact:  Parents without Legal Immigration Status </vt:lpstr>
      <vt:lpstr>Immigrant Parents and Child Custody  </vt:lpstr>
      <vt:lpstr>Potential Consequences of DV/SA</vt:lpstr>
      <vt:lpstr>Non-Citizen’s Access to  DC Public Benefits </vt:lpstr>
      <vt:lpstr>Accessible Services for Aliens  with Immigration Status in DC</vt:lpstr>
      <vt:lpstr>Food and Housing </vt:lpstr>
      <vt:lpstr>Health Insurance and Driver’s Licenses</vt:lpstr>
      <vt:lpstr>Education, Bills, and Disability</vt:lpstr>
      <vt:lpstr>How Immigration Backlogs Affect Services</vt:lpstr>
      <vt:lpstr>Backlogs Continued </vt:lpstr>
      <vt:lpstr>Accessible Services for all DC Residents Regardless of Status</vt:lpstr>
      <vt:lpstr>Public Benefits for ALL DC Residents </vt:lpstr>
      <vt:lpstr>Any Questions? </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Cecelia Friedman Levin, Esq., ASISTA Cynthia Henning, Esq., KIND Leslye E. Orloff, Esq., NIWAP Victoria Hernandez, Esq., Ayuda</dc:title>
  <dc:creator>Leslye Orloff</dc:creator>
  <cp:lastModifiedBy>Cruz, Kimberley</cp:lastModifiedBy>
  <cp:revision>131</cp:revision>
  <dcterms:modified xsi:type="dcterms:W3CDTF">2018-10-10T11:59:14Z</dcterms:modified>
</cp:coreProperties>
</file>